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a:srgbClr val="F8F8F8"/>
    <a:srgbClr val="000000"/>
    <a:srgbClr val="009900"/>
    <a:srgbClr val="333333"/>
    <a:srgbClr val="808080"/>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83"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570D38E-5386-4D88-83DF-80A99AC00B7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00200" y="1524000"/>
            <a:ext cx="6096000" cy="1879600"/>
          </a:xfrm>
        </p:spPr>
        <p:txBody>
          <a:bodyPr anchor="b"/>
          <a:lstStyle>
            <a:lvl1pPr>
              <a:lnSpc>
                <a:spcPct val="95000"/>
              </a:lnSpc>
              <a:defRPr sz="5400"/>
            </a:lvl1pPr>
          </a:lstStyle>
          <a:p>
            <a:r>
              <a:rPr lang="en-US"/>
              <a:t>Click to edit Master title style</a:t>
            </a:r>
          </a:p>
        </p:txBody>
      </p:sp>
      <p:sp>
        <p:nvSpPr>
          <p:cNvPr id="3075" name="Rectangle 3"/>
          <p:cNvSpPr>
            <a:spLocks noGrp="1" noChangeArrowheads="1"/>
          </p:cNvSpPr>
          <p:nvPr>
            <p:ph type="subTitle" idx="1"/>
          </p:nvPr>
        </p:nvSpPr>
        <p:spPr>
          <a:xfrm>
            <a:off x="1682750" y="4076700"/>
            <a:ext cx="5861050" cy="12573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1295400" y="6248400"/>
            <a:ext cx="1905000" cy="457200"/>
          </a:xfrm>
        </p:spPr>
        <p:txBody>
          <a:bodyPr/>
          <a:lstStyle>
            <a:lvl1pPr>
              <a:defRPr/>
            </a:lvl1pPr>
          </a:lstStyle>
          <a:p>
            <a:fld id="{02074997-2094-40F4-B5DA-2C2A37BF1A6F}" type="datetime1">
              <a:rPr lang="en-US"/>
              <a:pPr/>
              <a:t>3/20/2012</a:t>
            </a:fld>
            <a:endParaRPr lang="en-US"/>
          </a:p>
        </p:txBody>
      </p:sp>
      <p:sp>
        <p:nvSpPr>
          <p:cNvPr id="3077" name="Rectangle 5"/>
          <p:cNvSpPr>
            <a:spLocks noGrp="1" noChangeArrowheads="1"/>
          </p:cNvSpPr>
          <p:nvPr>
            <p:ph type="ftr" sz="quarter" idx="3"/>
          </p:nvPr>
        </p:nvSpPr>
        <p:spPr>
          <a:xfrm>
            <a:off x="3733800" y="6248400"/>
            <a:ext cx="2895600" cy="4572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162800" y="6248400"/>
            <a:ext cx="1905000" cy="457200"/>
          </a:xfrm>
        </p:spPr>
        <p:txBody>
          <a:bodyPr/>
          <a:lstStyle>
            <a:lvl1pPr>
              <a:defRPr/>
            </a:lvl1pPr>
          </a:lstStyle>
          <a:p>
            <a:fld id="{BE13CF0A-B62E-479F-B4CB-62A5190CA61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FF9DA8-B04B-448E-9D46-780779F9256A}"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2018B3-3F93-4200-B006-14BED1F048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762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136123-F500-4A1D-BD62-F14E23A4E466}"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9B99DB-077E-433F-A8FE-6207D4A44A0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fld id="{EE65CD50-C6A8-49B6-8162-37B87DCD3A8A}" type="datetime1">
              <a:rPr lang="en-US"/>
              <a:pPr/>
              <a:t>3/20/2012</a:t>
            </a:fld>
            <a:endParaRPr 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27366937-65A5-4F7F-871C-07CD3FAD488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fld id="{0EAD2F31-0F6A-4A5E-AFDD-2DD6332C57A3}" type="datetime1">
              <a:rPr lang="en-US"/>
              <a:pPr/>
              <a:t>3/20/2012</a:t>
            </a:fld>
            <a:endParaRPr 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88A8C5DC-A82F-4DF7-BF06-F127D0EEE2C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7300" y="43815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fld id="{E164DB71-6B79-4EBA-8759-FA5DD40D7D65}" type="datetime1">
              <a:rPr lang="en-US"/>
              <a:pPr/>
              <a:t>3/20/2012</a:t>
            </a:fld>
            <a:endParaRPr 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B6DF6F7A-9A28-4D2E-BB1D-ED9C6CAAEF9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5146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381500"/>
            <a:ext cx="38100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257300" y="6248400"/>
            <a:ext cx="1905000" cy="457200"/>
          </a:xfrm>
        </p:spPr>
        <p:txBody>
          <a:bodyPr/>
          <a:lstStyle>
            <a:lvl1pPr>
              <a:defRPr/>
            </a:lvl1pPr>
          </a:lstStyle>
          <a:p>
            <a:fld id="{72738E91-A901-4712-A893-C6D8201B9F63}" type="datetime1">
              <a:rPr lang="en-US"/>
              <a:pPr/>
              <a:t>3/20/2012</a:t>
            </a:fld>
            <a:endParaRPr lang="en-US"/>
          </a:p>
        </p:txBody>
      </p:sp>
      <p:sp>
        <p:nvSpPr>
          <p:cNvPr id="7" name="Footer Placeholder 6"/>
          <p:cNvSpPr>
            <a:spLocks noGrp="1"/>
          </p:cNvSpPr>
          <p:nvPr>
            <p:ph type="ftr" sz="quarter" idx="11"/>
          </p:nvPr>
        </p:nvSpPr>
        <p:spPr>
          <a:xfrm>
            <a:off x="36957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124700" y="6248400"/>
            <a:ext cx="1905000" cy="457200"/>
          </a:xfrm>
        </p:spPr>
        <p:txBody>
          <a:bodyPr/>
          <a:lstStyle>
            <a:lvl1pPr>
              <a:defRPr/>
            </a:lvl1pPr>
          </a:lstStyle>
          <a:p>
            <a:fld id="{D48D2B56-801F-4B1C-9D8E-E801D16A2B8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7620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25146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57300" y="4381500"/>
            <a:ext cx="77724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57300" y="6248400"/>
            <a:ext cx="1905000" cy="457200"/>
          </a:xfrm>
        </p:spPr>
        <p:txBody>
          <a:bodyPr/>
          <a:lstStyle>
            <a:lvl1pPr>
              <a:defRPr/>
            </a:lvl1pPr>
          </a:lstStyle>
          <a:p>
            <a:fld id="{76E2B87F-AC0C-499B-B314-40FB24AC309C}" type="datetime1">
              <a:rPr lang="en-US"/>
              <a:pPr/>
              <a:t>3/20/2012</a:t>
            </a:fld>
            <a:endParaRPr lang="en-US"/>
          </a:p>
        </p:txBody>
      </p:sp>
      <p:sp>
        <p:nvSpPr>
          <p:cNvPr id="6" name="Footer Placeholder 5"/>
          <p:cNvSpPr>
            <a:spLocks noGrp="1"/>
          </p:cNvSpPr>
          <p:nvPr>
            <p:ph type="ftr" sz="quarter" idx="11"/>
          </p:nvPr>
        </p:nvSpPr>
        <p:spPr>
          <a:xfrm>
            <a:off x="36957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124700" y="6248400"/>
            <a:ext cx="1905000" cy="457200"/>
          </a:xfrm>
        </p:spPr>
        <p:txBody>
          <a:bodyPr/>
          <a:lstStyle>
            <a:lvl1pPr>
              <a:defRPr/>
            </a:lvl1pPr>
          </a:lstStyle>
          <a:p>
            <a:fld id="{666119FC-3E51-4C94-BC1F-65B491A5D07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CF196D-4C11-41A3-83AC-32CEE129202F}"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613885-A582-4C61-9D02-4EA1A9BE14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3807F9-3A62-4B10-B584-F01A61F2D366}"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8B3AE0-92DF-424F-91E9-64DF9963139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7E44C1B-8CD5-4854-A1CB-0EBEB4EFAF54}" type="datetime1">
              <a:rPr lang="en-US"/>
              <a:pPr/>
              <a:t>3/20/2012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C05078-1BD4-430A-8211-F0C3BB55213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0629BF-92B0-442A-977E-C3F039D90391}" type="datetime1">
              <a:rPr lang="en-US"/>
              <a:pPr/>
              <a:t>3/20/2012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122CB0-E074-4512-8A69-FFBF6C705B5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845C72F-FDC0-4F9C-BF8A-F98517EB37ED}" type="datetime1">
              <a:rPr lang="en-US"/>
              <a:pPr/>
              <a:t>3/20/2012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9C422E0-4B5A-4A3F-88A6-213B5686C5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0E696A-9E5B-4B5F-ADE2-DB0400B84BF2}" type="datetime1">
              <a:rPr lang="en-US"/>
              <a:pPr/>
              <a:t>3/20/2012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A6044CC-B03C-440F-AFCA-7E12DD4B61A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8ACDAAC-98ED-4CAC-945B-AA51350AD2E0}" type="datetime1">
              <a:rPr lang="en-US"/>
              <a:pPr/>
              <a:t>3/20/2012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34C51A-7568-4D81-8878-E71E0F75FB0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8D9EC8F-1B53-4CC8-A8F5-7AF416C1AA48}" type="datetime1">
              <a:rPr lang="en-US"/>
              <a:pPr/>
              <a:t>3/20/2012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A10759-7FAB-4149-A95B-D7B860D3070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57300" y="7620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573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57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0">
                <a:solidFill>
                  <a:srgbClr val="0000FF"/>
                </a:solidFill>
              </a:defRPr>
            </a:lvl1pPr>
          </a:lstStyle>
          <a:p>
            <a:fld id="{B3BA737C-9B53-4E3F-9B8E-F32CCABF9158}" type="datetime1">
              <a:rPr lang="en-US"/>
              <a:pPr/>
              <a:t>3/20/2012</a:t>
            </a:fld>
            <a:endParaRPr lang="en-US"/>
          </a:p>
        </p:txBody>
      </p:sp>
      <p:sp>
        <p:nvSpPr>
          <p:cNvPr id="1029" name="Rectangle 5"/>
          <p:cNvSpPr>
            <a:spLocks noGrp="1" noChangeArrowheads="1"/>
          </p:cNvSpPr>
          <p:nvPr>
            <p:ph type="ftr" sz="quarter" idx="3"/>
          </p:nvPr>
        </p:nvSpPr>
        <p:spPr bwMode="auto">
          <a:xfrm>
            <a:off x="36957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0">
                <a:solidFill>
                  <a:srgbClr val="0000FF"/>
                </a:solidFill>
              </a:defRPr>
            </a:lvl1pPr>
          </a:lstStyle>
          <a:p>
            <a:endParaRPr lang="en-US"/>
          </a:p>
        </p:txBody>
      </p:sp>
      <p:sp>
        <p:nvSpPr>
          <p:cNvPr id="1030" name="Rectangle 6"/>
          <p:cNvSpPr>
            <a:spLocks noGrp="1" noChangeArrowheads="1"/>
          </p:cNvSpPr>
          <p:nvPr>
            <p:ph type="sldNum" sz="quarter" idx="4"/>
          </p:nvPr>
        </p:nvSpPr>
        <p:spPr bwMode="auto">
          <a:xfrm>
            <a:off x="71247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0">
                <a:solidFill>
                  <a:srgbClr val="0000FF"/>
                </a:solidFill>
              </a:defRPr>
            </a:lvl1pPr>
          </a:lstStyle>
          <a:p>
            <a:fld id="{DAFC483D-8751-46D8-9093-35748BC30D6A}" type="slidenum">
              <a:rPr lang="en-US"/>
              <a:pPr/>
              <a:t>‹#›</a:t>
            </a:fld>
            <a:endParaRPr lang="en-US"/>
          </a:p>
        </p:txBody>
      </p:sp>
      <p:sp>
        <p:nvSpPr>
          <p:cNvPr id="1044" name="FormatShape" descr="SKIING" hidden="1"/>
          <p:cNvSpPr>
            <a:spLocks noChangeArrowheads="1"/>
          </p:cNvSpPr>
          <p:nvPr/>
        </p:nvSpPr>
        <p:spPr bwMode="auto">
          <a:xfrm>
            <a:off x="-762000" y="1701800"/>
            <a:ext cx="1181100" cy="825500"/>
          </a:xfrm>
          <a:prstGeom prst="rect">
            <a:avLst/>
          </a:prstGeom>
          <a:noFill/>
          <a:ln w="101600" cmpd="thinThick">
            <a:solidFill>
              <a:schemeClr val="tx2"/>
            </a:solidFill>
            <a:miter lim="800000"/>
            <a:headEnd/>
            <a:tailEnd/>
          </a:ln>
          <a:effectLst/>
        </p:spPr>
        <p:txBody>
          <a:bodyPr wrap="none" anchor="ctr"/>
          <a:lstStyle/>
          <a:p>
            <a:pPr algn="ctr"/>
            <a:endParaRPr lang="en-US" b="0">
              <a:solidFill>
                <a:srgbClr val="0000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fontAlgn="base">
        <a:spcBef>
          <a:spcPct val="0"/>
        </a:spcBef>
        <a:spcAft>
          <a:spcPct val="0"/>
        </a:spcAft>
        <a:defRPr sz="4400">
          <a:solidFill>
            <a:srgbClr val="0000FF"/>
          </a:solidFill>
          <a:latin typeface="+mj-lt"/>
          <a:ea typeface="+mj-ea"/>
          <a:cs typeface="+mj-cs"/>
        </a:defRPr>
      </a:lvl1pPr>
      <a:lvl2pPr algn="ctr" rtl="0" fontAlgn="base">
        <a:spcBef>
          <a:spcPct val="0"/>
        </a:spcBef>
        <a:spcAft>
          <a:spcPct val="0"/>
        </a:spcAft>
        <a:defRPr sz="4400">
          <a:solidFill>
            <a:srgbClr val="0000FF"/>
          </a:solidFill>
          <a:latin typeface="Arial" charset="0"/>
        </a:defRPr>
      </a:lvl2pPr>
      <a:lvl3pPr algn="ctr" rtl="0" fontAlgn="base">
        <a:spcBef>
          <a:spcPct val="0"/>
        </a:spcBef>
        <a:spcAft>
          <a:spcPct val="0"/>
        </a:spcAft>
        <a:defRPr sz="4400">
          <a:solidFill>
            <a:srgbClr val="0000FF"/>
          </a:solidFill>
          <a:latin typeface="Arial" charset="0"/>
        </a:defRPr>
      </a:lvl3pPr>
      <a:lvl4pPr algn="ctr" rtl="0" fontAlgn="base">
        <a:spcBef>
          <a:spcPct val="0"/>
        </a:spcBef>
        <a:spcAft>
          <a:spcPct val="0"/>
        </a:spcAft>
        <a:defRPr sz="4400">
          <a:solidFill>
            <a:srgbClr val="0000FF"/>
          </a:solidFill>
          <a:latin typeface="Arial" charset="0"/>
        </a:defRPr>
      </a:lvl4pPr>
      <a:lvl5pPr algn="ctr" rtl="0" fontAlgn="base">
        <a:spcBef>
          <a:spcPct val="0"/>
        </a:spcBef>
        <a:spcAft>
          <a:spcPct val="0"/>
        </a:spcAft>
        <a:defRPr sz="4400">
          <a:solidFill>
            <a:srgbClr val="0000FF"/>
          </a:solidFill>
          <a:latin typeface="Arial"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fontAlgn="base">
        <a:spcBef>
          <a:spcPct val="20000"/>
        </a:spcBef>
        <a:spcAft>
          <a:spcPct val="0"/>
        </a:spcAft>
        <a:buChar char="•"/>
        <a:defRPr sz="3200">
          <a:solidFill>
            <a:srgbClr val="0000FF"/>
          </a:solidFill>
          <a:latin typeface="+mn-lt"/>
          <a:ea typeface="+mn-ea"/>
          <a:cs typeface="+mn-cs"/>
        </a:defRPr>
      </a:lvl1pPr>
      <a:lvl2pPr marL="742950" indent="-285750" algn="l" rtl="0" fontAlgn="base">
        <a:spcBef>
          <a:spcPct val="20000"/>
        </a:spcBef>
        <a:spcAft>
          <a:spcPct val="0"/>
        </a:spcAft>
        <a:buChar char="–"/>
        <a:defRPr sz="2800">
          <a:solidFill>
            <a:srgbClr val="0000FF"/>
          </a:solidFill>
          <a:latin typeface="+mn-lt"/>
        </a:defRPr>
      </a:lvl2pPr>
      <a:lvl3pPr marL="1143000" indent="-228600" algn="l" rtl="0" fontAlgn="base">
        <a:spcBef>
          <a:spcPct val="20000"/>
        </a:spcBef>
        <a:spcAft>
          <a:spcPct val="0"/>
        </a:spcAft>
        <a:buChar char="•"/>
        <a:defRPr sz="2400">
          <a:solidFill>
            <a:srgbClr val="0000FF"/>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7772400" cy="1066800"/>
          </a:xfrm>
        </p:spPr>
        <p:txBody>
          <a:bodyPr/>
          <a:lstStyle/>
          <a:p>
            <a:r>
              <a:rPr lang="en-US" b="1" u="sng" dirty="0" smtClean="0"/>
              <a:t>Do Now</a:t>
            </a:r>
            <a:endParaRPr lang="en-US" b="1" u="sng" dirty="0"/>
          </a:p>
        </p:txBody>
      </p:sp>
      <p:sp>
        <p:nvSpPr>
          <p:cNvPr id="3" name="Text Placeholder 2"/>
          <p:cNvSpPr>
            <a:spLocks noGrp="1"/>
          </p:cNvSpPr>
          <p:nvPr>
            <p:ph type="body" sz="half" idx="1"/>
          </p:nvPr>
        </p:nvSpPr>
        <p:spPr>
          <a:xfrm>
            <a:off x="1219200" y="1295400"/>
            <a:ext cx="7924800" cy="1143000"/>
          </a:xfrm>
        </p:spPr>
        <p:txBody>
          <a:bodyPr>
            <a:noAutofit/>
          </a:bodyPr>
          <a:lstStyle/>
          <a:p>
            <a:r>
              <a:rPr lang="en-US" dirty="0" smtClean="0"/>
              <a:t>Pick up notes for today</a:t>
            </a:r>
          </a:p>
          <a:p>
            <a:r>
              <a:rPr lang="en-US" dirty="0" smtClean="0"/>
              <a:t>Get out your notes from last time</a:t>
            </a:r>
          </a:p>
          <a:p>
            <a:r>
              <a:rPr lang="en-US" dirty="0" smtClean="0"/>
              <a:t>Sit Quietly In A Desk</a:t>
            </a:r>
          </a:p>
          <a:p>
            <a:pPr algn="ctr">
              <a:buNone/>
            </a:pPr>
            <a:r>
              <a:rPr lang="en-US" b="1" i="1" dirty="0" smtClean="0">
                <a:sym typeface="Wingdings" pitchFamily="2" charset="2"/>
              </a:rPr>
              <a:t></a:t>
            </a:r>
            <a:r>
              <a:rPr lang="en-US" b="1" i="1" dirty="0" smtClean="0"/>
              <a:t>NO ONE IS TO SIT ON COUCHES!</a:t>
            </a:r>
          </a:p>
          <a:p>
            <a:pPr>
              <a:buNone/>
            </a:pPr>
            <a:r>
              <a:rPr lang="en-US" dirty="0" smtClean="0"/>
              <a:t>*Reminder… Cell phones/ </a:t>
            </a:r>
            <a:r>
              <a:rPr lang="en-US" dirty="0" err="1" smtClean="0"/>
              <a:t>ipods</a:t>
            </a:r>
            <a:r>
              <a:rPr lang="en-US" dirty="0" smtClean="0"/>
              <a:t>/ </a:t>
            </a:r>
            <a:r>
              <a:rPr lang="en-US" dirty="0" err="1" smtClean="0"/>
              <a:t>ipads</a:t>
            </a:r>
            <a:r>
              <a:rPr lang="en-US" dirty="0" smtClean="0"/>
              <a:t> are not allowed in class </a:t>
            </a:r>
            <a:endParaRPr lang="en-US" dirty="0"/>
          </a:p>
        </p:txBody>
      </p:sp>
      <p:sp>
        <p:nvSpPr>
          <p:cNvPr id="4" name="Content Placeholder 3"/>
          <p:cNvSpPr>
            <a:spLocks noGrp="1"/>
          </p:cNvSpPr>
          <p:nvPr>
            <p:ph sz="half" idx="2"/>
          </p:nvPr>
        </p:nvSpPr>
        <p:spPr>
          <a:xfrm>
            <a:off x="1295400" y="4648200"/>
            <a:ext cx="7658100" cy="2514600"/>
          </a:xfrm>
        </p:spPr>
        <p:txBody>
          <a:bodyPr/>
          <a:lstStyle/>
          <a:p>
            <a:pPr algn="ctr">
              <a:buNone/>
            </a:pPr>
            <a:r>
              <a:rPr lang="en-US" sz="4400" b="1" u="sng" dirty="0" smtClean="0"/>
              <a:t>Agenda</a:t>
            </a:r>
          </a:p>
          <a:p>
            <a:r>
              <a:rPr lang="en-US" dirty="0" smtClean="0"/>
              <a:t>Notes!</a:t>
            </a:r>
          </a:p>
          <a:p>
            <a:r>
              <a:rPr lang="en-US" dirty="0" smtClean="0"/>
              <a:t>Catch 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57300" y="762000"/>
            <a:ext cx="7772400" cy="1143000"/>
          </a:xfrm>
        </p:spPr>
        <p:txBody>
          <a:bodyPr/>
          <a:lstStyle/>
          <a:p>
            <a:r>
              <a:rPr lang="en-US" b="1"/>
              <a:t>WOMEN MAKE GAINS</a:t>
            </a:r>
          </a:p>
        </p:txBody>
      </p:sp>
      <p:sp>
        <p:nvSpPr>
          <p:cNvPr id="183301" name="Rectangle 5"/>
          <p:cNvSpPr>
            <a:spLocks noGrp="1" noChangeArrowheads="1"/>
          </p:cNvSpPr>
          <p:nvPr>
            <p:ph type="body" sz="half" idx="2"/>
          </p:nvPr>
        </p:nvSpPr>
        <p:spPr>
          <a:xfrm>
            <a:off x="5219700" y="2133600"/>
            <a:ext cx="3810000" cy="4267200"/>
          </a:xfrm>
        </p:spPr>
        <p:txBody>
          <a:bodyPr/>
          <a:lstStyle/>
          <a:p>
            <a:r>
              <a:rPr lang="en-US" sz="2400" b="1"/>
              <a:t>Women enjoyed economic gains during the war, although many lost their jobs after the war</a:t>
            </a:r>
          </a:p>
          <a:p>
            <a:r>
              <a:rPr lang="en-US" sz="2400" b="1"/>
              <a:t>Over 6 million women entered the work force for the first time</a:t>
            </a:r>
          </a:p>
          <a:p>
            <a:r>
              <a:rPr lang="en-US" sz="2400" b="1"/>
              <a:t>Over 1/3 were in the defense industry</a:t>
            </a:r>
          </a:p>
        </p:txBody>
      </p:sp>
      <p:pic>
        <p:nvPicPr>
          <p:cNvPr id="183302" name="Picture 6" descr="WWIIwork"/>
          <p:cNvPicPr>
            <a:picLocks noGrp="1" noChangeAspect="1" noChangeArrowheads="1"/>
          </p:cNvPicPr>
          <p:nvPr>
            <p:ph sz="half" idx="1"/>
          </p:nvPr>
        </p:nvPicPr>
        <p:blipFill>
          <a:blip r:embed="rId2" cstate="print"/>
          <a:srcRect/>
          <a:stretch>
            <a:fillRect/>
          </a:stretch>
        </p:blipFill>
        <p:spPr>
          <a:xfrm>
            <a:off x="1524000" y="2209800"/>
            <a:ext cx="3403600" cy="3962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276600" y="762000"/>
            <a:ext cx="5753100" cy="1066800"/>
          </a:xfrm>
        </p:spPr>
        <p:txBody>
          <a:bodyPr/>
          <a:lstStyle/>
          <a:p>
            <a:r>
              <a:rPr lang="en-US" sz="4000" b="1"/>
              <a:t>POPULATION SHIFTS</a:t>
            </a:r>
          </a:p>
        </p:txBody>
      </p:sp>
      <p:sp>
        <p:nvSpPr>
          <p:cNvPr id="185348" name="Rectangle 4"/>
          <p:cNvSpPr>
            <a:spLocks noGrp="1" noChangeArrowheads="1"/>
          </p:cNvSpPr>
          <p:nvPr>
            <p:ph type="body" sz="half" idx="1"/>
          </p:nvPr>
        </p:nvSpPr>
        <p:spPr>
          <a:xfrm>
            <a:off x="1257300" y="2133600"/>
            <a:ext cx="3810000" cy="4419600"/>
          </a:xfrm>
        </p:spPr>
        <p:txBody>
          <a:bodyPr/>
          <a:lstStyle/>
          <a:p>
            <a:r>
              <a:rPr lang="en-US" sz="2400" b="1"/>
              <a:t>The war triggered the greatest mass migration in American history</a:t>
            </a:r>
          </a:p>
          <a:p>
            <a:r>
              <a:rPr lang="en-US" sz="2400" b="1"/>
              <a:t>More than a million newcomers poured into California between 1941-1944</a:t>
            </a:r>
          </a:p>
          <a:p>
            <a:r>
              <a:rPr lang="en-US" sz="2400" b="1"/>
              <a:t>African Americans again shifted from south to north</a:t>
            </a:r>
            <a:r>
              <a:rPr lang="en-US" sz="2400"/>
              <a:t> </a:t>
            </a:r>
          </a:p>
        </p:txBody>
      </p:sp>
      <p:pic>
        <p:nvPicPr>
          <p:cNvPr id="185350" name="Picture 6" descr="California_Thumbnail"/>
          <p:cNvPicPr>
            <a:picLocks noGrp="1" noChangeAspect="1" noChangeArrowheads="1"/>
          </p:cNvPicPr>
          <p:nvPr>
            <p:ph sz="half" idx="2"/>
          </p:nvPr>
        </p:nvPicPr>
        <p:blipFill>
          <a:blip r:embed="rId2" cstate="print"/>
          <a:srcRect/>
          <a:stretch>
            <a:fillRect/>
          </a:stretch>
        </p:blipFill>
        <p:spPr>
          <a:xfrm>
            <a:off x="1524000" y="838200"/>
            <a:ext cx="1752600" cy="914400"/>
          </a:xfrm>
        </p:spPr>
      </p:pic>
      <p:pic>
        <p:nvPicPr>
          <p:cNvPr id="185351" name="Picture 7" descr="CALIFORNIA%20STRAIGHT%20AHEAD"/>
          <p:cNvPicPr>
            <a:picLocks noChangeAspect="1" noChangeArrowheads="1"/>
          </p:cNvPicPr>
          <p:nvPr/>
        </p:nvPicPr>
        <p:blipFill>
          <a:blip r:embed="rId3" cstate="print"/>
          <a:srcRect/>
          <a:stretch>
            <a:fillRect/>
          </a:stretch>
        </p:blipFill>
        <p:spPr bwMode="auto">
          <a:xfrm>
            <a:off x="5562600" y="1905000"/>
            <a:ext cx="2970213" cy="4724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257300" y="762000"/>
            <a:ext cx="7772400" cy="1447800"/>
          </a:xfrm>
        </p:spPr>
        <p:txBody>
          <a:bodyPr/>
          <a:lstStyle/>
          <a:p>
            <a:r>
              <a:rPr lang="en-US" b="1"/>
              <a:t>GI BILL HELPS RETURNING VETS</a:t>
            </a:r>
          </a:p>
        </p:txBody>
      </p:sp>
      <p:sp>
        <p:nvSpPr>
          <p:cNvPr id="188421" name="Rectangle 5"/>
          <p:cNvSpPr>
            <a:spLocks noGrp="1" noChangeArrowheads="1"/>
          </p:cNvSpPr>
          <p:nvPr>
            <p:ph type="body" sz="half" idx="2"/>
          </p:nvPr>
        </p:nvSpPr>
        <p:spPr>
          <a:xfrm>
            <a:off x="5219700" y="2514600"/>
            <a:ext cx="3810000" cy="4114800"/>
          </a:xfrm>
        </p:spPr>
        <p:txBody>
          <a:bodyPr/>
          <a:lstStyle/>
          <a:p>
            <a:r>
              <a:rPr lang="en-US" sz="2400" b="1"/>
              <a:t>To help returning servicemen ease back into civilian life, Congress passed the Servicemen’s Readjustment Act (GI Bill of Rights)</a:t>
            </a:r>
          </a:p>
          <a:p>
            <a:r>
              <a:rPr lang="en-US" sz="2400" b="1"/>
              <a:t>The act provided education for 7.8 million vets</a:t>
            </a:r>
          </a:p>
        </p:txBody>
      </p:sp>
      <p:pic>
        <p:nvPicPr>
          <p:cNvPr id="188422" name="Picture 6" descr="GI BILL"/>
          <p:cNvPicPr>
            <a:picLocks noGrp="1" noChangeAspect="1" noChangeArrowheads="1"/>
          </p:cNvPicPr>
          <p:nvPr>
            <p:ph sz="half" idx="1"/>
          </p:nvPr>
        </p:nvPicPr>
        <p:blipFill>
          <a:blip r:embed="rId2" cstate="print"/>
          <a:srcRect/>
          <a:stretch>
            <a:fillRect/>
          </a:stretch>
        </p:blipFill>
        <p:spPr>
          <a:xfrm>
            <a:off x="1371600" y="2514600"/>
            <a:ext cx="3771900" cy="3810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257300" y="762000"/>
            <a:ext cx="7772400" cy="1447800"/>
          </a:xfrm>
        </p:spPr>
        <p:txBody>
          <a:bodyPr/>
          <a:lstStyle/>
          <a:p>
            <a:r>
              <a:rPr lang="en-US" b="1"/>
              <a:t>INTERNMENT OF JAPANESE AMERICANS</a:t>
            </a:r>
          </a:p>
        </p:txBody>
      </p:sp>
      <p:sp>
        <p:nvSpPr>
          <p:cNvPr id="191492" name="Rectangle 4"/>
          <p:cNvSpPr>
            <a:spLocks noGrp="1" noChangeArrowheads="1"/>
          </p:cNvSpPr>
          <p:nvPr>
            <p:ph type="body" sz="half" idx="1"/>
          </p:nvPr>
        </p:nvSpPr>
        <p:spPr>
          <a:xfrm>
            <a:off x="1143000" y="2514600"/>
            <a:ext cx="4114800" cy="4343400"/>
          </a:xfrm>
        </p:spPr>
        <p:txBody>
          <a:bodyPr/>
          <a:lstStyle/>
          <a:p>
            <a:pPr>
              <a:lnSpc>
                <a:spcPct val="80000"/>
              </a:lnSpc>
            </a:pPr>
            <a:r>
              <a:rPr lang="en-US" sz="2400" b="1"/>
              <a:t>When the war began, 120,000 Japanese Americans lived in the U.S. – mostly on the West Coast</a:t>
            </a:r>
          </a:p>
          <a:p>
            <a:pPr>
              <a:lnSpc>
                <a:spcPct val="80000"/>
              </a:lnSpc>
            </a:pPr>
            <a:r>
              <a:rPr lang="en-US" sz="2400" b="1"/>
              <a:t>After Pearl Harbor, many people were suspicious of possible spy activity by Japanese Americans</a:t>
            </a:r>
          </a:p>
          <a:p>
            <a:pPr>
              <a:lnSpc>
                <a:spcPct val="80000"/>
              </a:lnSpc>
            </a:pPr>
            <a:r>
              <a:rPr lang="en-US" sz="2400" b="1"/>
              <a:t>In 1942, FDR ordered Japanese Americans into 10 relocation centers</a:t>
            </a:r>
          </a:p>
        </p:txBody>
      </p:sp>
      <p:pic>
        <p:nvPicPr>
          <p:cNvPr id="191494" name="Picture 6" descr="japs"/>
          <p:cNvPicPr>
            <a:picLocks noGrp="1" noChangeAspect="1" noChangeArrowheads="1"/>
          </p:cNvPicPr>
          <p:nvPr>
            <p:ph sz="half" idx="2"/>
          </p:nvPr>
        </p:nvPicPr>
        <p:blipFill>
          <a:blip r:embed="rId2" cstate="print"/>
          <a:srcRect/>
          <a:stretch>
            <a:fillRect/>
          </a:stretch>
        </p:blipFill>
        <p:spPr>
          <a:xfrm>
            <a:off x="5181600" y="2792413"/>
            <a:ext cx="3962400" cy="2967037"/>
          </a:xfrm>
        </p:spPr>
      </p:pic>
      <p:sp>
        <p:nvSpPr>
          <p:cNvPr id="191495" name="Text Box 7"/>
          <p:cNvSpPr txBox="1">
            <a:spLocks noChangeArrowheads="1"/>
          </p:cNvSpPr>
          <p:nvPr/>
        </p:nvSpPr>
        <p:spPr bwMode="auto">
          <a:xfrm>
            <a:off x="5410200" y="5791200"/>
            <a:ext cx="3276600" cy="825500"/>
          </a:xfrm>
          <a:prstGeom prst="rect">
            <a:avLst/>
          </a:prstGeom>
          <a:noFill/>
          <a:ln w="9525">
            <a:noFill/>
            <a:miter lim="800000"/>
            <a:headEnd/>
            <a:tailEnd/>
          </a:ln>
          <a:effectLst/>
        </p:spPr>
        <p:txBody>
          <a:bodyPr>
            <a:spAutoFit/>
          </a:bodyPr>
          <a:lstStyle/>
          <a:p>
            <a:pPr algn="ctr">
              <a:spcBef>
                <a:spcPct val="50000"/>
              </a:spcBef>
            </a:pPr>
            <a:r>
              <a:rPr lang="en-US" sz="1600"/>
              <a:t>Japanese Americans felt the sting of discrimination during WWII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japanese internment camps"/>
          <p:cNvPicPr>
            <a:picLocks noChangeAspect="1" noChangeArrowheads="1"/>
          </p:cNvPicPr>
          <p:nvPr/>
        </p:nvPicPr>
        <p:blipFill>
          <a:blip r:embed="rId2" cstate="print"/>
          <a:srcRect/>
          <a:stretch>
            <a:fillRect/>
          </a:stretch>
        </p:blipFill>
        <p:spPr bwMode="auto">
          <a:xfrm>
            <a:off x="1828800" y="762000"/>
            <a:ext cx="5759450" cy="6096000"/>
          </a:xfrm>
          <a:prstGeom prst="rect">
            <a:avLst/>
          </a:prstGeom>
          <a:noFill/>
        </p:spPr>
      </p:pic>
      <p:sp>
        <p:nvSpPr>
          <p:cNvPr id="193541" name="Text Box 5"/>
          <p:cNvSpPr txBox="1">
            <a:spLocks noChangeArrowheads="1"/>
          </p:cNvSpPr>
          <p:nvPr/>
        </p:nvSpPr>
        <p:spPr bwMode="auto">
          <a:xfrm>
            <a:off x="7696200" y="3200400"/>
            <a:ext cx="1447800" cy="1069975"/>
          </a:xfrm>
          <a:prstGeom prst="rect">
            <a:avLst/>
          </a:prstGeom>
          <a:noFill/>
          <a:ln w="9525">
            <a:noFill/>
            <a:miter lim="800000"/>
            <a:headEnd/>
            <a:tailEnd/>
          </a:ln>
          <a:effectLst/>
        </p:spPr>
        <p:txBody>
          <a:bodyPr>
            <a:spAutoFit/>
          </a:bodyPr>
          <a:lstStyle/>
          <a:p>
            <a:pPr>
              <a:spcBef>
                <a:spcPct val="50000"/>
              </a:spcBef>
            </a:pPr>
            <a:r>
              <a:rPr lang="en-US" sz="1600"/>
              <a:t>Location of the 10 Internment camps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5" name="Picture 5" descr="japanese camp"/>
          <p:cNvPicPr>
            <a:picLocks noChangeAspect="1" noChangeArrowheads="1"/>
          </p:cNvPicPr>
          <p:nvPr/>
        </p:nvPicPr>
        <p:blipFill>
          <a:blip r:embed="rId2" cstate="print"/>
          <a:srcRect/>
          <a:stretch>
            <a:fillRect/>
          </a:stretch>
        </p:blipFill>
        <p:spPr bwMode="auto">
          <a:xfrm>
            <a:off x="1828800" y="1143000"/>
            <a:ext cx="6362700" cy="4835525"/>
          </a:xfrm>
          <a:prstGeom prst="rect">
            <a:avLst/>
          </a:prstGeom>
          <a:noFill/>
        </p:spPr>
      </p:pic>
      <p:sp>
        <p:nvSpPr>
          <p:cNvPr id="194566" name="Text Box 6"/>
          <p:cNvSpPr txBox="1">
            <a:spLocks noChangeArrowheads="1"/>
          </p:cNvSpPr>
          <p:nvPr/>
        </p:nvSpPr>
        <p:spPr bwMode="auto">
          <a:xfrm>
            <a:off x="1981200" y="6019800"/>
            <a:ext cx="5867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567" name="Text Box 7"/>
          <p:cNvSpPr txBox="1">
            <a:spLocks noChangeArrowheads="1"/>
          </p:cNvSpPr>
          <p:nvPr/>
        </p:nvSpPr>
        <p:spPr bwMode="auto">
          <a:xfrm>
            <a:off x="2286000" y="6172200"/>
            <a:ext cx="533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568" name="Text Box 8"/>
          <p:cNvSpPr txBox="1">
            <a:spLocks noChangeArrowheads="1"/>
          </p:cNvSpPr>
          <p:nvPr/>
        </p:nvSpPr>
        <p:spPr bwMode="auto">
          <a:xfrm>
            <a:off x="2133600" y="6096000"/>
            <a:ext cx="5867400" cy="457200"/>
          </a:xfrm>
          <a:prstGeom prst="rect">
            <a:avLst/>
          </a:prstGeom>
          <a:noFill/>
          <a:ln w="9525">
            <a:noFill/>
            <a:miter lim="800000"/>
            <a:headEnd/>
            <a:tailEnd/>
          </a:ln>
          <a:effectLst/>
        </p:spPr>
        <p:txBody>
          <a:bodyPr>
            <a:spAutoFit/>
          </a:bodyPr>
          <a:lstStyle/>
          <a:p>
            <a:pPr algn="ctr">
              <a:spcBef>
                <a:spcPct val="50000"/>
              </a:spcBef>
            </a:pPr>
            <a:r>
              <a:rPr lang="en-US"/>
              <a:t>Jerome camp in Arkansas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257300" y="762000"/>
            <a:ext cx="7772400" cy="1447800"/>
          </a:xfrm>
        </p:spPr>
        <p:txBody>
          <a:bodyPr/>
          <a:lstStyle/>
          <a:p>
            <a:r>
              <a:rPr lang="en-US" b="1"/>
              <a:t>U.S. PAYS REPARATIONS TO JAPANESE</a:t>
            </a:r>
          </a:p>
        </p:txBody>
      </p:sp>
      <p:sp>
        <p:nvSpPr>
          <p:cNvPr id="197637" name="Rectangle 5"/>
          <p:cNvSpPr>
            <a:spLocks noGrp="1" noChangeArrowheads="1"/>
          </p:cNvSpPr>
          <p:nvPr>
            <p:ph type="body" sz="half" idx="2"/>
          </p:nvPr>
        </p:nvSpPr>
        <p:spPr>
          <a:xfrm>
            <a:off x="5219700" y="2514600"/>
            <a:ext cx="3810000" cy="4343400"/>
          </a:xfrm>
        </p:spPr>
        <p:txBody>
          <a:bodyPr/>
          <a:lstStyle/>
          <a:p>
            <a:pPr>
              <a:lnSpc>
                <a:spcPct val="80000"/>
              </a:lnSpc>
            </a:pPr>
            <a:r>
              <a:rPr lang="en-US" sz="2000" b="1"/>
              <a:t>In the late 1980s, President Reagan signed into law a bill that provided $20,000 to every Japanese American sent to a relocation camp </a:t>
            </a:r>
          </a:p>
          <a:p>
            <a:pPr>
              <a:lnSpc>
                <a:spcPct val="80000"/>
              </a:lnSpc>
            </a:pPr>
            <a:r>
              <a:rPr lang="en-US" sz="2000" b="1"/>
              <a:t>The checks were sent out in 1990 along with a note from President Bush saying, “We can never fully right the wrongs of the past . . . we now recognize that serious wrongs were done to Japanese Americans during WWII.”</a:t>
            </a:r>
          </a:p>
        </p:txBody>
      </p:sp>
      <p:pic>
        <p:nvPicPr>
          <p:cNvPr id="197638" name="Picture 6" descr="japanese amer"/>
          <p:cNvPicPr>
            <a:picLocks noGrp="1" noChangeAspect="1" noChangeArrowheads="1"/>
          </p:cNvPicPr>
          <p:nvPr>
            <p:ph sz="half" idx="1"/>
          </p:nvPr>
        </p:nvPicPr>
        <p:blipFill>
          <a:blip r:embed="rId2" cstate="print"/>
          <a:srcRect/>
          <a:stretch>
            <a:fillRect/>
          </a:stretch>
        </p:blipFill>
        <p:spPr>
          <a:xfrm>
            <a:off x="1371600" y="2895600"/>
            <a:ext cx="3810000" cy="2800350"/>
          </a:xfrm>
        </p:spPr>
      </p:pic>
      <p:sp>
        <p:nvSpPr>
          <p:cNvPr id="197639" name="Text Box 7"/>
          <p:cNvSpPr txBox="1">
            <a:spLocks noChangeArrowheads="1"/>
          </p:cNvSpPr>
          <p:nvPr/>
        </p:nvSpPr>
        <p:spPr bwMode="auto">
          <a:xfrm>
            <a:off x="1447800" y="5715000"/>
            <a:ext cx="3581400" cy="915988"/>
          </a:xfrm>
          <a:prstGeom prst="rect">
            <a:avLst/>
          </a:prstGeom>
          <a:noFill/>
          <a:ln w="9525">
            <a:noFill/>
            <a:miter lim="800000"/>
            <a:headEnd/>
            <a:tailEnd/>
          </a:ln>
          <a:effectLst/>
        </p:spPr>
        <p:txBody>
          <a:bodyPr>
            <a:spAutoFit/>
          </a:bodyPr>
          <a:lstStyle/>
          <a:p>
            <a:pPr algn="ctr">
              <a:spcBef>
                <a:spcPct val="50000"/>
              </a:spcBef>
            </a:pPr>
            <a:r>
              <a:rPr lang="en-US" sz="1800"/>
              <a:t>Today the U.S. is home to more than 1,000,000 Japanese-Americans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descr="wwiimemorial"/>
          <p:cNvPicPr>
            <a:picLocks noChangeAspect="1" noChangeArrowheads="1"/>
          </p:cNvPicPr>
          <p:nvPr/>
        </p:nvPicPr>
        <p:blipFill>
          <a:blip r:embed="rId2" cstate="print"/>
          <a:srcRect/>
          <a:stretch>
            <a:fillRect/>
          </a:stretch>
        </p:blipFill>
        <p:spPr bwMode="auto">
          <a:xfrm>
            <a:off x="2286000" y="1387475"/>
            <a:ext cx="5943600" cy="3316288"/>
          </a:xfrm>
          <a:prstGeom prst="rect">
            <a:avLst/>
          </a:prstGeom>
          <a:noFill/>
        </p:spPr>
      </p:pic>
      <p:sp>
        <p:nvSpPr>
          <p:cNvPr id="195589" name="Text Box 5"/>
          <p:cNvSpPr txBox="1">
            <a:spLocks noChangeArrowheads="1"/>
          </p:cNvSpPr>
          <p:nvPr/>
        </p:nvSpPr>
        <p:spPr bwMode="auto">
          <a:xfrm>
            <a:off x="2286000" y="4724400"/>
            <a:ext cx="5943600" cy="1616075"/>
          </a:xfrm>
          <a:prstGeom prst="rect">
            <a:avLst/>
          </a:prstGeom>
          <a:noFill/>
          <a:ln w="9525">
            <a:noFill/>
            <a:miter lim="800000"/>
            <a:headEnd/>
            <a:tailEnd/>
          </a:ln>
          <a:effectLst/>
        </p:spPr>
        <p:txBody>
          <a:bodyPr>
            <a:spAutoFit/>
          </a:bodyPr>
          <a:lstStyle/>
          <a:p>
            <a:pPr algn="ctr">
              <a:spcBef>
                <a:spcPct val="50000"/>
              </a:spcBef>
            </a:pPr>
            <a:r>
              <a:rPr lang="en-US" sz="2000"/>
              <a:t>Nearly 59 years after the end of World War II, the National World War II Memorial was dedicated in Washington, D.C., on Saturday, May 29, 2004 to honor the 408,680 Americans who died in the conflict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z="4000" b="1" dirty="0"/>
              <a:t>SECTION 3</a:t>
            </a:r>
            <a:r>
              <a:rPr lang="en-US" sz="4000" b="1" dirty="0" smtClean="0"/>
              <a:t>: </a:t>
            </a:r>
            <a:r>
              <a:rPr lang="en-US" sz="4000" b="1" dirty="0"/>
              <a:t>THE HOME FRONT</a:t>
            </a:r>
          </a:p>
        </p:txBody>
      </p:sp>
      <p:sp>
        <p:nvSpPr>
          <p:cNvPr id="179205" name="Rectangle 5"/>
          <p:cNvSpPr>
            <a:spLocks noGrp="1" noChangeArrowheads="1"/>
          </p:cNvSpPr>
          <p:nvPr>
            <p:ph type="body" sz="half" idx="2"/>
          </p:nvPr>
        </p:nvSpPr>
        <p:spPr>
          <a:xfrm>
            <a:off x="5105400" y="2209800"/>
            <a:ext cx="3924300" cy="4419600"/>
          </a:xfrm>
        </p:spPr>
        <p:txBody>
          <a:bodyPr/>
          <a:lstStyle/>
          <a:p>
            <a:r>
              <a:rPr lang="en-US" sz="2400" b="1"/>
              <a:t>The war provided a lift to the U.S. economy</a:t>
            </a:r>
          </a:p>
          <a:p>
            <a:r>
              <a:rPr lang="en-US" sz="2400" b="1"/>
              <a:t>Jobs were abundant and despite rationing and shortages, people had money to spend</a:t>
            </a:r>
          </a:p>
          <a:p>
            <a:r>
              <a:rPr lang="en-US" sz="2400" b="1"/>
              <a:t>By the end of the war, America was the world’s dominant economic and military power</a:t>
            </a:r>
          </a:p>
        </p:txBody>
      </p:sp>
      <p:pic>
        <p:nvPicPr>
          <p:cNvPr id="179206" name="Picture 6" descr="captain america5"/>
          <p:cNvPicPr>
            <a:picLocks noGrp="1" noChangeAspect="1" noChangeArrowheads="1"/>
          </p:cNvPicPr>
          <p:nvPr>
            <p:ph sz="half" idx="1"/>
          </p:nvPr>
        </p:nvPicPr>
        <p:blipFill>
          <a:blip r:embed="rId2" cstate="print"/>
          <a:srcRect/>
          <a:stretch>
            <a:fillRect/>
          </a:stretch>
        </p:blipFill>
        <p:spPr>
          <a:xfrm>
            <a:off x="1252538" y="1905000"/>
            <a:ext cx="3757612" cy="4724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50800" dir="5400000" algn="ctr" rotWithShape="0">
                    <a:schemeClr val="tx1"/>
                  </a:outerShdw>
                </a:effectLst>
                <a:latin typeface="Abadi MT Condensed Extra Bold" pitchFamily="34" charset="0"/>
              </a:rPr>
              <a:t>Betty </a:t>
            </a:r>
            <a:r>
              <a:rPr lang="en-US" dirty="0" err="1" smtClean="0">
                <a:effectLst>
                  <a:outerShdw blurRad="50800" dist="50800" dir="5400000" algn="ctr" rotWithShape="0">
                    <a:schemeClr val="tx1"/>
                  </a:outerShdw>
                </a:effectLst>
                <a:latin typeface="Abadi MT Condensed Extra Bold" pitchFamily="34" charset="0"/>
              </a:rPr>
              <a:t>Grable</a:t>
            </a:r>
            <a:r>
              <a:rPr lang="en-US" dirty="0" smtClean="0">
                <a:effectLst>
                  <a:outerShdw blurRad="50800" dist="50800" dir="5400000" algn="ctr" rotWithShape="0">
                    <a:schemeClr val="tx1"/>
                  </a:outerShdw>
                </a:effectLst>
                <a:latin typeface="Abadi MT Condensed Extra Bold" pitchFamily="34" charset="0"/>
              </a:rPr>
              <a:t>: Allied Pinup Girl</a:t>
            </a:r>
            <a:endParaRPr lang="en-US" dirty="0"/>
          </a:p>
        </p:txBody>
      </p:sp>
      <p:sp>
        <p:nvSpPr>
          <p:cNvPr id="3" name="Content Placeholder 2"/>
          <p:cNvSpPr>
            <a:spLocks noGrp="1"/>
          </p:cNvSpPr>
          <p:nvPr>
            <p:ph sz="half" idx="1"/>
          </p:nvPr>
        </p:nvSpPr>
        <p:spPr/>
        <p:txBody>
          <a:bodyPr/>
          <a:lstStyle/>
          <a:p>
            <a:pPr>
              <a:buNone/>
            </a:pPr>
            <a:r>
              <a:rPr lang="en-US" sz="4400" dirty="0" smtClean="0">
                <a:effectLst>
                  <a:outerShdw blurRad="50800" dist="50800" dir="5400000" algn="ctr" rotWithShape="0">
                    <a:schemeClr val="tx1"/>
                  </a:outerShdw>
                </a:effectLst>
                <a:latin typeface="Abadi MT Condensed Extra Bold" pitchFamily="34" charset="0"/>
              </a:rPr>
              <a:t>  </a:t>
            </a:r>
            <a:r>
              <a:rPr lang="en-US" dirty="0" smtClean="0">
                <a:latin typeface="Abadi MT Condensed Extra Bold" pitchFamily="34" charset="0"/>
              </a:rPr>
              <a:t>She Reminded Men What They Were Fighting For ;)</a:t>
            </a:r>
            <a:endParaRPr lang="en-US" sz="4400" dirty="0" smtClean="0">
              <a:latin typeface="Abadi MT Condensed Extra Bold" pitchFamily="34" charset="0"/>
            </a:endParaRPr>
          </a:p>
          <a:p>
            <a:pPr>
              <a:buNone/>
            </a:pP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3" descr="Betty Grable-1943"/>
          <p:cNvPicPr>
            <a:picLocks noChangeAspect="1" noChangeArrowheads="1"/>
          </p:cNvPicPr>
          <p:nvPr/>
        </p:nvPicPr>
        <p:blipFill>
          <a:blip r:embed="rId2" cstate="print">
            <a:lum bright="6000" contrast="6000"/>
          </a:blip>
          <a:srcRect/>
          <a:stretch>
            <a:fillRect/>
          </a:stretch>
        </p:blipFill>
        <p:spPr bwMode="auto">
          <a:xfrm>
            <a:off x="5327650" y="1828800"/>
            <a:ext cx="3816350" cy="4876800"/>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8" name="Picture 4" descr="ww2_197"/>
          <p:cNvPicPr>
            <a:picLocks noChangeAspect="1" noChangeArrowheads="1"/>
          </p:cNvPicPr>
          <p:nvPr/>
        </p:nvPicPr>
        <p:blipFill>
          <a:blip r:embed="rId2" cstate="print"/>
          <a:srcRect/>
          <a:stretch>
            <a:fillRect/>
          </a:stretch>
        </p:blipFill>
        <p:spPr bwMode="auto">
          <a:xfrm>
            <a:off x="1227138" y="304800"/>
            <a:ext cx="6208712" cy="6553200"/>
          </a:xfrm>
          <a:prstGeom prst="rect">
            <a:avLst/>
          </a:prstGeom>
          <a:noFill/>
        </p:spPr>
      </p:pic>
      <p:sp>
        <p:nvSpPr>
          <p:cNvPr id="175109" name="Text Box 5"/>
          <p:cNvSpPr txBox="1">
            <a:spLocks noChangeArrowheads="1"/>
          </p:cNvSpPr>
          <p:nvPr/>
        </p:nvSpPr>
        <p:spPr bwMode="auto">
          <a:xfrm>
            <a:off x="7467600" y="2438400"/>
            <a:ext cx="1676400" cy="2530475"/>
          </a:xfrm>
          <a:prstGeom prst="rect">
            <a:avLst/>
          </a:prstGeom>
          <a:noFill/>
          <a:ln w="9525">
            <a:noFill/>
            <a:miter lim="800000"/>
            <a:headEnd/>
            <a:tailEnd/>
          </a:ln>
          <a:effectLst/>
        </p:spPr>
        <p:txBody>
          <a:bodyPr>
            <a:spAutoFit/>
          </a:bodyPr>
          <a:lstStyle/>
          <a:p>
            <a:pPr>
              <a:spcBef>
                <a:spcPct val="50000"/>
              </a:spcBef>
            </a:pPr>
            <a:r>
              <a:rPr lang="en-US" sz="2000"/>
              <a:t>Famous picture of  an  American soldier celebrating the end of the war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5"/>
          <p:cNvSpPr>
            <a:spLocks noGrp="1" noChangeArrowheads="1"/>
          </p:cNvSpPr>
          <p:nvPr>
            <p:ph type="title"/>
          </p:nvPr>
        </p:nvSpPr>
        <p:spPr>
          <a:xfrm>
            <a:off x="1219200" y="762000"/>
            <a:ext cx="7810500" cy="1371600"/>
          </a:xfrm>
        </p:spPr>
        <p:txBody>
          <a:bodyPr/>
          <a:lstStyle/>
          <a:p>
            <a:r>
              <a:rPr lang="en-US" b="1"/>
              <a:t>FDR DIES; TRUMAN PRESIDENT</a:t>
            </a:r>
          </a:p>
        </p:txBody>
      </p:sp>
      <p:pic>
        <p:nvPicPr>
          <p:cNvPr id="128004" name="Picture 4" descr="fdr Dies"/>
          <p:cNvPicPr>
            <a:picLocks noGrp="1" noChangeAspect="1" noChangeArrowheads="1"/>
          </p:cNvPicPr>
          <p:nvPr>
            <p:ph idx="1"/>
          </p:nvPr>
        </p:nvPicPr>
        <p:blipFill>
          <a:blip r:embed="rId2" cstate="print"/>
          <a:srcRect/>
          <a:stretch>
            <a:fillRect/>
          </a:stretch>
        </p:blipFill>
        <p:spPr>
          <a:xfrm>
            <a:off x="4343400" y="2514600"/>
            <a:ext cx="4648200" cy="3821113"/>
          </a:xfrm>
          <a:noFill/>
          <a:ln/>
        </p:spPr>
      </p:pic>
      <p:sp>
        <p:nvSpPr>
          <p:cNvPr id="128007" name="Text Box 7"/>
          <p:cNvSpPr txBox="1">
            <a:spLocks noChangeArrowheads="1"/>
          </p:cNvSpPr>
          <p:nvPr/>
        </p:nvSpPr>
        <p:spPr bwMode="auto">
          <a:xfrm>
            <a:off x="1447800" y="2286000"/>
            <a:ext cx="2743200" cy="5021263"/>
          </a:xfrm>
          <a:prstGeom prst="rect">
            <a:avLst/>
          </a:prstGeom>
          <a:noFill/>
          <a:ln w="9525">
            <a:noFill/>
            <a:miter lim="800000"/>
            <a:headEnd/>
            <a:tailEnd/>
          </a:ln>
          <a:effectLst/>
        </p:spPr>
        <p:txBody>
          <a:bodyPr>
            <a:spAutoFit/>
          </a:bodyPr>
          <a:lstStyle/>
          <a:p>
            <a:pPr>
              <a:buFontTx/>
              <a:buChar char="•"/>
            </a:pPr>
            <a:r>
              <a:rPr lang="en-US">
                <a:solidFill>
                  <a:srgbClr val="0000FF"/>
                </a:solidFill>
              </a:rPr>
              <a:t> President Roosevelt did  not live to see   V-E Day</a:t>
            </a:r>
          </a:p>
          <a:p>
            <a:pPr>
              <a:buFontTx/>
              <a:buChar char="•"/>
            </a:pPr>
            <a:r>
              <a:rPr lang="en-US">
                <a:solidFill>
                  <a:srgbClr val="0000FF"/>
                </a:solidFill>
              </a:rPr>
              <a:t> On April 12, 1945, he suffered a stroke and died– his VP Harry S Truman became the nation’s 33rd president</a:t>
            </a:r>
          </a:p>
          <a:p>
            <a:pPr>
              <a:spcBef>
                <a:spcPct val="50000"/>
              </a:spcBef>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800600" y="762000"/>
            <a:ext cx="4686300" cy="1600200"/>
          </a:xfrm>
        </p:spPr>
        <p:txBody>
          <a:bodyPr/>
          <a:lstStyle/>
          <a:p>
            <a:r>
              <a:rPr lang="en-US" sz="4000" b="1"/>
              <a:t>THE YALTA CONFERENCE</a:t>
            </a:r>
          </a:p>
        </p:txBody>
      </p:sp>
      <p:sp>
        <p:nvSpPr>
          <p:cNvPr id="163844" name="Rectangle 4"/>
          <p:cNvSpPr>
            <a:spLocks noGrp="1" noChangeArrowheads="1"/>
          </p:cNvSpPr>
          <p:nvPr>
            <p:ph type="body" sz="half" idx="1"/>
          </p:nvPr>
        </p:nvSpPr>
        <p:spPr>
          <a:xfrm>
            <a:off x="1143000" y="609600"/>
            <a:ext cx="3886200" cy="6553200"/>
          </a:xfrm>
        </p:spPr>
        <p:txBody>
          <a:bodyPr/>
          <a:lstStyle/>
          <a:p>
            <a:r>
              <a:rPr lang="en-US" sz="2800" b="1"/>
              <a:t>In February 1945, as the Allies pushed toward victory in Europe, an ailing FDR met with Churchill and Stalin at the Black Sea resort of Yalta in the USSR</a:t>
            </a:r>
          </a:p>
          <a:p>
            <a:r>
              <a:rPr lang="en-US" sz="2800" b="1"/>
              <a:t>A series of compromises   were worked out concerning postwar Europe</a:t>
            </a:r>
          </a:p>
          <a:p>
            <a:pPr>
              <a:buFontTx/>
              <a:buNone/>
            </a:pPr>
            <a:endParaRPr lang="en-US" sz="2800" b="1"/>
          </a:p>
        </p:txBody>
      </p:sp>
      <p:pic>
        <p:nvPicPr>
          <p:cNvPr id="163846" name="Picture 6" descr="Yalta"/>
          <p:cNvPicPr>
            <a:picLocks noGrp="1" noChangeAspect="1" noChangeArrowheads="1"/>
          </p:cNvPicPr>
          <p:nvPr>
            <p:ph sz="half" idx="2"/>
          </p:nvPr>
        </p:nvPicPr>
        <p:blipFill>
          <a:blip r:embed="rId2" cstate="print"/>
          <a:srcRect/>
          <a:stretch>
            <a:fillRect/>
          </a:stretch>
        </p:blipFill>
        <p:spPr>
          <a:xfrm>
            <a:off x="4953000" y="2654300"/>
            <a:ext cx="4191000" cy="3478213"/>
          </a:xfrm>
        </p:spPr>
      </p:pic>
      <p:sp>
        <p:nvSpPr>
          <p:cNvPr id="163847" name="Text Box 7"/>
          <p:cNvSpPr txBox="1">
            <a:spLocks noChangeArrowheads="1"/>
          </p:cNvSpPr>
          <p:nvPr/>
        </p:nvSpPr>
        <p:spPr bwMode="auto">
          <a:xfrm>
            <a:off x="5029200" y="6172200"/>
            <a:ext cx="3886200" cy="641350"/>
          </a:xfrm>
          <a:prstGeom prst="rect">
            <a:avLst/>
          </a:prstGeom>
          <a:noFill/>
          <a:ln w="9525">
            <a:noFill/>
            <a:miter lim="800000"/>
            <a:headEnd/>
            <a:tailEnd/>
          </a:ln>
          <a:effectLst/>
        </p:spPr>
        <p:txBody>
          <a:bodyPr>
            <a:spAutoFit/>
          </a:bodyPr>
          <a:lstStyle/>
          <a:p>
            <a:pPr algn="ctr">
              <a:spcBef>
                <a:spcPct val="50000"/>
              </a:spcBef>
            </a:pPr>
            <a:r>
              <a:rPr lang="en-US" sz="1800"/>
              <a:t>(L to R) Churchill, FDR and Stalin at Yalta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4"/>
          <p:cNvSpPr>
            <a:spLocks noGrp="1" noChangeArrowheads="1"/>
          </p:cNvSpPr>
          <p:nvPr>
            <p:ph type="title"/>
          </p:nvPr>
        </p:nvSpPr>
        <p:spPr>
          <a:xfrm>
            <a:off x="1257300" y="609600"/>
            <a:ext cx="7772400" cy="990600"/>
          </a:xfrm>
        </p:spPr>
        <p:txBody>
          <a:bodyPr/>
          <a:lstStyle/>
          <a:p>
            <a:r>
              <a:rPr lang="en-US" b="1"/>
              <a:t>YALTA AGREEMENTS</a:t>
            </a:r>
          </a:p>
        </p:txBody>
      </p:sp>
      <p:sp>
        <p:nvSpPr>
          <p:cNvPr id="167942" name="Rectangle 6"/>
          <p:cNvSpPr>
            <a:spLocks noGrp="1" noChangeArrowheads="1"/>
          </p:cNvSpPr>
          <p:nvPr>
            <p:ph type="body" sz="half" idx="1"/>
          </p:nvPr>
        </p:nvSpPr>
        <p:spPr>
          <a:xfrm>
            <a:off x="1257300" y="1524000"/>
            <a:ext cx="7772400" cy="1447800"/>
          </a:xfrm>
        </p:spPr>
        <p:txBody>
          <a:bodyPr/>
          <a:lstStyle/>
          <a:p>
            <a:pPr>
              <a:lnSpc>
                <a:spcPct val="80000"/>
              </a:lnSpc>
            </a:pPr>
            <a:r>
              <a:rPr lang="en-US" sz="2000" b="1"/>
              <a:t>1) They agreed to divide Germany into 4 occupied zones after the war</a:t>
            </a:r>
          </a:p>
          <a:p>
            <a:pPr>
              <a:lnSpc>
                <a:spcPct val="80000"/>
              </a:lnSpc>
            </a:pPr>
            <a:r>
              <a:rPr lang="en-US" sz="2000" b="1"/>
              <a:t>2) Stalin agreed to free elections in Eastern Europe</a:t>
            </a:r>
          </a:p>
          <a:p>
            <a:pPr>
              <a:lnSpc>
                <a:spcPct val="80000"/>
              </a:lnSpc>
            </a:pPr>
            <a:r>
              <a:rPr lang="en-US" sz="2000" b="1"/>
              <a:t>3) Stalin agreed to help  the U.S. in the war against Japan and to join the United Nations</a:t>
            </a:r>
          </a:p>
          <a:p>
            <a:pPr>
              <a:lnSpc>
                <a:spcPct val="80000"/>
              </a:lnSpc>
            </a:pPr>
            <a:endParaRPr lang="en-US" sz="2000"/>
          </a:p>
        </p:txBody>
      </p:sp>
      <p:pic>
        <p:nvPicPr>
          <p:cNvPr id="167943" name="Picture 7" descr="big3yalta"/>
          <p:cNvPicPr>
            <a:picLocks noGrp="1" noChangeAspect="1" noChangeArrowheads="1"/>
          </p:cNvPicPr>
          <p:nvPr>
            <p:ph sz="half" idx="2"/>
          </p:nvPr>
        </p:nvPicPr>
        <p:blipFill>
          <a:blip r:embed="rId2" cstate="print"/>
          <a:srcRect/>
          <a:stretch>
            <a:fillRect/>
          </a:stretch>
        </p:blipFill>
        <p:spPr>
          <a:xfrm>
            <a:off x="2057400" y="3027363"/>
            <a:ext cx="5638800" cy="37417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b="1"/>
              <a:t>NUREMBERG WAR TRIALS</a:t>
            </a:r>
          </a:p>
        </p:txBody>
      </p:sp>
      <p:pic>
        <p:nvPicPr>
          <p:cNvPr id="165894" name="Picture 6" descr="nuremburg1-450"/>
          <p:cNvPicPr>
            <a:picLocks noGrp="1" noChangeAspect="1" noChangeArrowheads="1"/>
          </p:cNvPicPr>
          <p:nvPr>
            <p:ph sz="half" idx="1"/>
          </p:nvPr>
        </p:nvPicPr>
        <p:blipFill>
          <a:blip r:embed="rId2" cstate="print"/>
          <a:srcRect/>
          <a:stretch>
            <a:fillRect/>
          </a:stretch>
        </p:blipFill>
        <p:spPr>
          <a:xfrm>
            <a:off x="2209800" y="1676400"/>
            <a:ext cx="5562600" cy="3535363"/>
          </a:xfrm>
        </p:spPr>
      </p:pic>
      <p:sp>
        <p:nvSpPr>
          <p:cNvPr id="165893" name="Rectangle 5"/>
          <p:cNvSpPr>
            <a:spLocks noGrp="1" noChangeArrowheads="1"/>
          </p:cNvSpPr>
          <p:nvPr>
            <p:ph type="body" sz="half" idx="2"/>
          </p:nvPr>
        </p:nvSpPr>
        <p:spPr>
          <a:xfrm>
            <a:off x="1257300" y="5334000"/>
            <a:ext cx="7772400" cy="1524000"/>
          </a:xfrm>
        </p:spPr>
        <p:txBody>
          <a:bodyPr/>
          <a:lstStyle/>
          <a:p>
            <a:pPr>
              <a:lnSpc>
                <a:spcPct val="80000"/>
              </a:lnSpc>
            </a:pPr>
            <a:r>
              <a:rPr lang="en-US" sz="1800" b="1"/>
              <a:t>The discovery of Hitler’s death camps led the Allies to put 24 surviving Nazi leaders on trial for crimes against humanity, crimes against the peace, and war crimes</a:t>
            </a:r>
          </a:p>
          <a:p>
            <a:pPr>
              <a:lnSpc>
                <a:spcPct val="80000"/>
              </a:lnSpc>
            </a:pPr>
            <a:r>
              <a:rPr lang="en-US" sz="1800" b="1"/>
              <a:t>The trials were held in Nuremberg, Germany</a:t>
            </a:r>
          </a:p>
          <a:p>
            <a:pPr>
              <a:lnSpc>
                <a:spcPct val="80000"/>
              </a:lnSpc>
            </a:pPr>
            <a:r>
              <a:rPr lang="en-US" sz="1800" b="1"/>
              <a:t>“I was only following orders” was not an acceptable defense as 12 of the 24 were sentenced to death and the others to life in prison</a:t>
            </a:r>
          </a:p>
        </p:txBody>
      </p:sp>
      <p:sp>
        <p:nvSpPr>
          <p:cNvPr id="165895" name="Text Box 7"/>
          <p:cNvSpPr txBox="1">
            <a:spLocks noChangeArrowheads="1"/>
          </p:cNvSpPr>
          <p:nvPr/>
        </p:nvSpPr>
        <p:spPr bwMode="auto">
          <a:xfrm>
            <a:off x="2209800" y="4191000"/>
            <a:ext cx="5486400" cy="1100138"/>
          </a:xfrm>
          <a:prstGeom prst="rect">
            <a:avLst/>
          </a:prstGeom>
          <a:noFill/>
          <a:ln w="9525">
            <a:noFill/>
            <a:miter lim="800000"/>
            <a:headEnd/>
            <a:tailEnd/>
          </a:ln>
          <a:effectLst/>
        </p:spPr>
        <p:txBody>
          <a:bodyPr>
            <a:spAutoFit/>
          </a:bodyPr>
          <a:lstStyle/>
          <a:p>
            <a:pPr algn="ctr">
              <a:spcBef>
                <a:spcPct val="50000"/>
              </a:spcBef>
            </a:pPr>
            <a:r>
              <a:rPr lang="en-US" sz="1600">
                <a:solidFill>
                  <a:schemeClr val="bg1"/>
                </a:solidFill>
              </a:rPr>
              <a:t>Herman Goering, Hitler's right-hand man and chief architect of the German war effort, testifies at his trial. He was found guilty of war crimes but avoided execution by swallowing potassium cyanide.</a:t>
            </a:r>
            <a:r>
              <a:rPr lang="en-US" sz="1800">
                <a:solidFill>
                  <a:schemeClr val="bg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b="1"/>
              <a:t>ECONOMIC GAINS</a:t>
            </a:r>
          </a:p>
        </p:txBody>
      </p:sp>
      <p:sp>
        <p:nvSpPr>
          <p:cNvPr id="181252" name="Rectangle 4"/>
          <p:cNvSpPr>
            <a:spLocks noGrp="1" noChangeArrowheads="1"/>
          </p:cNvSpPr>
          <p:nvPr>
            <p:ph type="body" sz="half" idx="1"/>
          </p:nvPr>
        </p:nvSpPr>
        <p:spPr>
          <a:xfrm>
            <a:off x="1257300" y="2133600"/>
            <a:ext cx="3810000" cy="4419600"/>
          </a:xfrm>
        </p:spPr>
        <p:txBody>
          <a:bodyPr/>
          <a:lstStyle/>
          <a:p>
            <a:r>
              <a:rPr lang="en-US" sz="2800" b="1"/>
              <a:t>Unemployment fell to only 1.2% by 1944 and wages rose 35% </a:t>
            </a:r>
          </a:p>
          <a:p>
            <a:r>
              <a:rPr lang="en-US" sz="2800" b="1"/>
              <a:t>Farmers too benefited as production doubled and income tripled </a:t>
            </a:r>
          </a:p>
        </p:txBody>
      </p:sp>
      <p:pic>
        <p:nvPicPr>
          <p:cNvPr id="181254" name="Picture 6" descr="america jobs"/>
          <p:cNvPicPr>
            <a:picLocks noGrp="1" noChangeAspect="1" noChangeArrowheads="1"/>
          </p:cNvPicPr>
          <p:nvPr>
            <p:ph sz="half" idx="2"/>
          </p:nvPr>
        </p:nvPicPr>
        <p:blipFill>
          <a:blip r:embed="rId2" cstate="print"/>
          <a:srcRect/>
          <a:stretch>
            <a:fillRect/>
          </a:stretch>
        </p:blipFill>
        <p:spPr>
          <a:xfrm>
            <a:off x="5105400" y="2505075"/>
            <a:ext cx="4038600" cy="38941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WB1">
  <a:themeElements>
    <a:clrScheme name="RWB1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RWB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RWB1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RWB1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RWB1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RWB1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RWB1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1438</TotalTime>
  <Words>689</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RWB1</vt:lpstr>
      <vt:lpstr>Do Now</vt:lpstr>
      <vt:lpstr>SECTION 3: THE HOME FRONT</vt:lpstr>
      <vt:lpstr>Betty Grable: Allied Pinup Girl</vt:lpstr>
      <vt:lpstr>Slide 4</vt:lpstr>
      <vt:lpstr>FDR DIES; TRUMAN PRESIDENT</vt:lpstr>
      <vt:lpstr>THE YALTA CONFERENCE</vt:lpstr>
      <vt:lpstr>YALTA AGREEMENTS</vt:lpstr>
      <vt:lpstr>NUREMBERG WAR TRIALS</vt:lpstr>
      <vt:lpstr>ECONOMIC GAINS</vt:lpstr>
      <vt:lpstr>WOMEN MAKE GAINS</vt:lpstr>
      <vt:lpstr>POPULATION SHIFTS</vt:lpstr>
      <vt:lpstr>GI BILL HELPS RETURNING VETS</vt:lpstr>
      <vt:lpstr>INTERNMENT OF JAPANESE AMERICANS</vt:lpstr>
      <vt:lpstr>Slide 14</vt:lpstr>
      <vt:lpstr>Slide 15</vt:lpstr>
      <vt:lpstr>U.S. PAYS REPARATIONS TO JAPANESE</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IN WORLD WAR II</dc:title>
  <dc:creator> </dc:creator>
  <cp:lastModifiedBy>starinsa</cp:lastModifiedBy>
  <cp:revision>37</cp:revision>
  <cp:lastPrinted>1601-01-01T00:00:00Z</cp:lastPrinted>
  <dcterms:created xsi:type="dcterms:W3CDTF">2005-03-15T04:20:26Z</dcterms:created>
  <dcterms:modified xsi:type="dcterms:W3CDTF">2012-03-20T14:17:17Z</dcterms:modified>
</cp:coreProperties>
</file>