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56" r:id="rId3"/>
    <p:sldId id="257" r:id="rId4"/>
    <p:sldId id="258" r:id="rId5"/>
    <p:sldId id="260" r:id="rId6"/>
    <p:sldId id="261" r:id="rId7"/>
    <p:sldId id="262" r:id="rId8"/>
    <p:sldId id="263" r:id="rId9"/>
    <p:sldId id="310" r:id="rId10"/>
    <p:sldId id="264" r:id="rId11"/>
    <p:sldId id="267" r:id="rId12"/>
    <p:sldId id="268" r:id="rId13"/>
    <p:sldId id="269" r:id="rId14"/>
    <p:sldId id="293" r:id="rId15"/>
    <p:sldId id="270" r:id="rId16"/>
    <p:sldId id="271" r:id="rId17"/>
    <p:sldId id="272" r:id="rId18"/>
    <p:sldId id="273" r:id="rId19"/>
    <p:sldId id="274" r:id="rId20"/>
    <p:sldId id="292" r:id="rId21"/>
    <p:sldId id="276" r:id="rId22"/>
    <p:sldId id="278" r:id="rId23"/>
    <p:sldId id="279" r:id="rId24"/>
    <p:sldId id="280" r:id="rId25"/>
    <p:sldId id="281" r:id="rId26"/>
    <p:sldId id="282" r:id="rId27"/>
    <p:sldId id="284" r:id="rId28"/>
    <p:sldId id="285" r:id="rId29"/>
    <p:sldId id="286" r:id="rId30"/>
    <p:sldId id="288" r:id="rId31"/>
    <p:sldId id="289" r:id="rId32"/>
    <p:sldId id="290" r:id="rId33"/>
    <p:sldId id="295" r:id="rId34"/>
    <p:sldId id="296" r:id="rId35"/>
    <p:sldId id="298" r:id="rId36"/>
    <p:sldId id="299" r:id="rId37"/>
    <p:sldId id="309" r:id="rId38"/>
    <p:sldId id="300" r:id="rId39"/>
    <p:sldId id="311" r:id="rId40"/>
    <p:sldId id="301" r:id="rId41"/>
    <p:sldId id="302" r:id="rId42"/>
    <p:sldId id="303" r:id="rId43"/>
    <p:sldId id="304" r:id="rId44"/>
    <p:sldId id="306" r:id="rId45"/>
    <p:sldId id="307" r:id="rId46"/>
    <p:sldId id="308"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3BDA03-908F-44B6-BA3B-05CC4118BC3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8A686A-1A9A-47B2-9D94-E2E822D98F3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C83456-68EF-4E40-A362-8CE82BD0EF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F85990-23A9-42F0-8810-1B3D897D09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9FC83C-CA35-4B74-B0AE-AD7136AFD77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FCA5DE-0922-4DE9-B5B7-F7C7C557BC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8BF0D6-8BA5-4215-8737-EFEAAB22BB6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607A491-DEA1-44F8-AA63-7308F494365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3A9E0F-5E1D-44B3-90DA-B38E5CA40D3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D348F3-DD9F-4FBE-B845-C9552B765B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09E109-635A-4BB5-A921-A3E3B16D39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2AE9FA3-DC51-4515-8622-9F6922EE04B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en.wikipedia.org/wiki/Image:SBDs_and_Mikuma.jpg"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en.wikipedia.org/wiki/Image:USS_Yorktown_hit-740px.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upload.wikimedia.org/wikipedia/commons/f/f5/Captured_Japanese_flag_on_Iwo_Jima.jpg"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upload.wikimedia.org/wikipedia/commons/5/5b/Stars_and_Stripes_on_Mount_Suribachi_(Iwo_Jima).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idx="1"/>
          </p:nvPr>
        </p:nvSpPr>
        <p:spPr>
          <a:xfrm>
            <a:off x="457200" y="1219200"/>
            <a:ext cx="8229600" cy="4906963"/>
          </a:xfrm>
        </p:spPr>
        <p:txBody>
          <a:bodyPr/>
          <a:lstStyle/>
          <a:p>
            <a:r>
              <a:rPr lang="en-US" dirty="0" smtClean="0"/>
              <a:t>Grab your notes!</a:t>
            </a:r>
          </a:p>
          <a:p>
            <a:r>
              <a:rPr lang="en-US" dirty="0" smtClean="0"/>
              <a:t>Write the title of your slides on your notes!</a:t>
            </a:r>
          </a:p>
          <a:p>
            <a:endParaRPr lang="en-US" dirty="0" smtClean="0"/>
          </a:p>
          <a:p>
            <a:pPr algn="ctr">
              <a:buNone/>
            </a:pPr>
            <a:r>
              <a:rPr lang="en-US" sz="4000" b="1" dirty="0" smtClean="0">
                <a:solidFill>
                  <a:schemeClr val="tx2"/>
                </a:solidFill>
              </a:rPr>
              <a:t>Agenda</a:t>
            </a:r>
          </a:p>
          <a:p>
            <a:pPr marL="514350" indent="-514350">
              <a:buAutoNum type="arabicPeriod"/>
            </a:pPr>
            <a:r>
              <a:rPr lang="en-US" dirty="0" smtClean="0"/>
              <a:t>Do Now</a:t>
            </a:r>
          </a:p>
          <a:p>
            <a:pPr marL="514350" indent="-514350">
              <a:buAutoNum type="arabicPeriod"/>
            </a:pPr>
            <a:r>
              <a:rPr lang="en-US" dirty="0" smtClean="0"/>
              <a:t>Notes!</a:t>
            </a:r>
          </a:p>
          <a:p>
            <a:pPr marL="514350" indent="-514350">
              <a:buAutoNum type="arabicPeriod"/>
            </a:pPr>
            <a:r>
              <a:rPr lang="en-US" dirty="0" smtClean="0"/>
              <a:t>The Pacific</a:t>
            </a:r>
            <a:endParaRPr lang="en-US" dirty="0" smtClean="0"/>
          </a:p>
          <a:p>
            <a:pPr>
              <a:buNone/>
            </a:pPr>
            <a:endParaRPr lang="en-US" sz="40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0" y="304800"/>
            <a:ext cx="9144000" cy="4906963"/>
          </a:xfrm>
        </p:spPr>
        <p:txBody>
          <a:bodyPr/>
          <a:lstStyle/>
          <a:p>
            <a:pPr algn="ctr"/>
            <a:r>
              <a:rPr lang="en-US" b="1" dirty="0">
                <a:solidFill>
                  <a:schemeClr val="tx2"/>
                </a:solidFill>
              </a:rPr>
              <a:t>During the brutal 63-mile march, Japanese soldiers beat and bayoneted many of the prisoners. More than 7,000 died on the infamous </a:t>
            </a:r>
            <a:r>
              <a:rPr lang="en-US" b="1" dirty="0"/>
              <a:t>Bataan Death March.</a:t>
            </a:r>
          </a:p>
        </p:txBody>
      </p:sp>
      <p:pic>
        <p:nvPicPr>
          <p:cNvPr id="10245" name="Picture 5" descr="bataan3"/>
          <p:cNvPicPr>
            <a:picLocks noChangeAspect="1" noChangeArrowheads="1"/>
          </p:cNvPicPr>
          <p:nvPr/>
        </p:nvPicPr>
        <p:blipFill>
          <a:blip r:embed="rId2" cstate="print"/>
          <a:srcRect/>
          <a:stretch>
            <a:fillRect/>
          </a:stretch>
        </p:blipFill>
        <p:spPr bwMode="auto">
          <a:xfrm>
            <a:off x="4491038" y="2514600"/>
            <a:ext cx="3714750" cy="4038600"/>
          </a:xfrm>
          <a:prstGeom prst="rect">
            <a:avLst/>
          </a:prstGeom>
          <a:noFill/>
        </p:spPr>
      </p:pic>
      <p:pic>
        <p:nvPicPr>
          <p:cNvPr id="10247" name="Picture 7" descr="daws11"/>
          <p:cNvPicPr>
            <a:picLocks noChangeAspect="1" noChangeArrowheads="1"/>
          </p:cNvPicPr>
          <p:nvPr/>
        </p:nvPicPr>
        <p:blipFill>
          <a:blip r:embed="rId3" cstate="print"/>
          <a:srcRect/>
          <a:stretch>
            <a:fillRect/>
          </a:stretch>
        </p:blipFill>
        <p:spPr bwMode="auto">
          <a:xfrm>
            <a:off x="1066800" y="2514600"/>
            <a:ext cx="3375025" cy="403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0" y="304800"/>
            <a:ext cx="8991600" cy="4572000"/>
          </a:xfrm>
        </p:spPr>
        <p:txBody>
          <a:bodyPr/>
          <a:lstStyle/>
          <a:p>
            <a:pPr algn="ctr"/>
            <a:r>
              <a:rPr lang="en-US" b="1">
                <a:solidFill>
                  <a:schemeClr val="tx2"/>
                </a:solidFill>
              </a:rPr>
              <a:t>To boost morale, President Franklin Roosevelt urged his military to strike directly at the Japanese home islands. They came up with a plan to fly B-25 bombers off an aircraft carrier.</a:t>
            </a:r>
          </a:p>
        </p:txBody>
      </p:sp>
      <p:pic>
        <p:nvPicPr>
          <p:cNvPr id="13317" name="Picture 5" descr="2036986748_08465722b1"/>
          <p:cNvPicPr>
            <a:picLocks noChangeAspect="1" noChangeArrowheads="1"/>
          </p:cNvPicPr>
          <p:nvPr/>
        </p:nvPicPr>
        <p:blipFill>
          <a:blip r:embed="rId2" cstate="print"/>
          <a:srcRect/>
          <a:stretch>
            <a:fillRect/>
          </a:stretch>
        </p:blipFill>
        <p:spPr bwMode="auto">
          <a:xfrm>
            <a:off x="1066800" y="2971800"/>
            <a:ext cx="4495800" cy="3597275"/>
          </a:xfrm>
          <a:prstGeom prst="rect">
            <a:avLst/>
          </a:prstGeom>
          <a:noFill/>
        </p:spPr>
      </p:pic>
      <p:pic>
        <p:nvPicPr>
          <p:cNvPr id="13319" name="Picture 7" descr="Image Preview"/>
          <p:cNvPicPr>
            <a:picLocks noChangeAspect="1" noChangeArrowheads="1"/>
          </p:cNvPicPr>
          <p:nvPr/>
        </p:nvPicPr>
        <p:blipFill>
          <a:blip r:embed="rId3" cstate="print"/>
          <a:srcRect/>
          <a:stretch>
            <a:fillRect/>
          </a:stretch>
        </p:blipFill>
        <p:spPr bwMode="auto">
          <a:xfrm>
            <a:off x="4953000" y="3657600"/>
            <a:ext cx="3733800" cy="25050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81000" y="228600"/>
            <a:ext cx="8763000" cy="4648200"/>
          </a:xfrm>
        </p:spPr>
        <p:txBody>
          <a:bodyPr/>
          <a:lstStyle/>
          <a:p>
            <a:pPr algn="ctr"/>
            <a:r>
              <a:rPr lang="en-US" b="1">
                <a:solidFill>
                  <a:schemeClr val="tx2"/>
                </a:solidFill>
              </a:rPr>
              <a:t>The B-25 could make a short takeoff and also had the range to reach Japan and then land at Allied airfields in China.</a:t>
            </a:r>
          </a:p>
        </p:txBody>
      </p:sp>
      <p:pic>
        <p:nvPicPr>
          <p:cNvPr id="14341" name="Picture 5" descr="A American B-25 bomber."/>
          <p:cNvPicPr>
            <a:picLocks noChangeAspect="1" noChangeArrowheads="1"/>
          </p:cNvPicPr>
          <p:nvPr/>
        </p:nvPicPr>
        <p:blipFill>
          <a:blip r:embed="rId2" cstate="print"/>
          <a:srcRect/>
          <a:stretch>
            <a:fillRect/>
          </a:stretch>
        </p:blipFill>
        <p:spPr bwMode="auto">
          <a:xfrm>
            <a:off x="2286000" y="1981200"/>
            <a:ext cx="5334000" cy="3608388"/>
          </a:xfrm>
          <a:prstGeom prst="rect">
            <a:avLst/>
          </a:prstGeom>
          <a:noFill/>
        </p:spPr>
      </p:pic>
      <p:sp>
        <p:nvSpPr>
          <p:cNvPr id="14342" name="Text Box 6"/>
          <p:cNvSpPr txBox="1">
            <a:spLocks noChangeArrowheads="1"/>
          </p:cNvSpPr>
          <p:nvPr/>
        </p:nvSpPr>
        <p:spPr bwMode="auto">
          <a:xfrm>
            <a:off x="1676400" y="5867400"/>
            <a:ext cx="6373813" cy="822325"/>
          </a:xfrm>
          <a:prstGeom prst="rect">
            <a:avLst/>
          </a:prstGeom>
          <a:noFill/>
          <a:ln w="9525">
            <a:noFill/>
            <a:miter lim="800000"/>
            <a:headEnd/>
            <a:tailEnd/>
          </a:ln>
          <a:effectLst/>
        </p:spPr>
        <p:txBody>
          <a:bodyPr wrap="none">
            <a:spAutoFit/>
          </a:bodyPr>
          <a:lstStyle/>
          <a:p>
            <a:r>
              <a:rPr lang="en-US" sz="2400" b="1"/>
              <a:t>A B-25 dropping a 5,000 pound bomb on a </a:t>
            </a:r>
          </a:p>
          <a:p>
            <a:r>
              <a:rPr lang="en-US" sz="2400" b="1"/>
              <a:t> 	     Japanese frigate.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52400"/>
            <a:ext cx="8229600" cy="1143000"/>
          </a:xfrm>
        </p:spPr>
        <p:txBody>
          <a:bodyPr/>
          <a:lstStyle/>
          <a:p>
            <a:r>
              <a:rPr lang="en-US" b="1" u="sng">
                <a:latin typeface="Gungsuh" pitchFamily="18" charset="-127"/>
              </a:rPr>
              <a:t>Doolittle Raid</a:t>
            </a:r>
          </a:p>
        </p:txBody>
      </p:sp>
      <p:sp>
        <p:nvSpPr>
          <p:cNvPr id="15363" name="Rectangle 3"/>
          <p:cNvSpPr>
            <a:spLocks noGrp="1" noChangeArrowheads="1"/>
          </p:cNvSpPr>
          <p:nvPr>
            <p:ph type="body" idx="1"/>
          </p:nvPr>
        </p:nvSpPr>
        <p:spPr>
          <a:xfrm>
            <a:off x="381000" y="838200"/>
            <a:ext cx="8229600" cy="4525963"/>
          </a:xfrm>
        </p:spPr>
        <p:txBody>
          <a:bodyPr/>
          <a:lstStyle/>
          <a:p>
            <a:pPr algn="ctr"/>
            <a:r>
              <a:rPr lang="en-US" sz="2800" b="1">
                <a:solidFill>
                  <a:schemeClr val="tx2"/>
                </a:solidFill>
              </a:rPr>
              <a:t>On April 18,1942, 16 bombers took off from the carrier </a:t>
            </a:r>
            <a:r>
              <a:rPr lang="en-US" sz="2800" b="1" i="1">
                <a:solidFill>
                  <a:schemeClr val="tx2"/>
                </a:solidFill>
              </a:rPr>
              <a:t>Hornet, </a:t>
            </a:r>
            <a:r>
              <a:rPr lang="en-US" sz="2800" b="1">
                <a:solidFill>
                  <a:schemeClr val="tx2"/>
                </a:solidFill>
              </a:rPr>
              <a:t>which</a:t>
            </a:r>
            <a:r>
              <a:rPr lang="en-US" sz="2800" b="1" i="1">
                <a:solidFill>
                  <a:schemeClr val="tx2"/>
                </a:solidFill>
              </a:rPr>
              <a:t> </a:t>
            </a:r>
            <a:r>
              <a:rPr lang="en-US" sz="2800" b="1">
                <a:solidFill>
                  <a:schemeClr val="tx2"/>
                </a:solidFill>
              </a:rPr>
              <a:t>sailed to within 650 miles of Japan. Led by pilot Lieutenant Colonel James Doolittle, the bombers hit Tokyo and other Japanese cities.</a:t>
            </a:r>
          </a:p>
        </p:txBody>
      </p:sp>
      <p:pic>
        <p:nvPicPr>
          <p:cNvPr id="15365" name="Picture 5" descr="Doolittle Raid"/>
          <p:cNvPicPr>
            <a:picLocks noChangeAspect="1" noChangeArrowheads="1"/>
          </p:cNvPicPr>
          <p:nvPr/>
        </p:nvPicPr>
        <p:blipFill>
          <a:blip r:embed="rId2" cstate="print"/>
          <a:srcRect/>
          <a:stretch>
            <a:fillRect/>
          </a:stretch>
        </p:blipFill>
        <p:spPr bwMode="auto">
          <a:xfrm>
            <a:off x="533400" y="3429000"/>
            <a:ext cx="4229100" cy="3044825"/>
          </a:xfrm>
          <a:prstGeom prst="rect">
            <a:avLst/>
          </a:prstGeom>
          <a:noFill/>
        </p:spPr>
      </p:pic>
      <p:pic>
        <p:nvPicPr>
          <p:cNvPr id="15367" name="Picture 7" descr="02_doolittle_raiders"/>
          <p:cNvPicPr>
            <a:picLocks noChangeAspect="1" noChangeArrowheads="1"/>
          </p:cNvPicPr>
          <p:nvPr/>
        </p:nvPicPr>
        <p:blipFill>
          <a:blip r:embed="rId3" cstate="print"/>
          <a:srcRect/>
          <a:stretch>
            <a:fillRect/>
          </a:stretch>
        </p:blipFill>
        <p:spPr bwMode="auto">
          <a:xfrm>
            <a:off x="5105400" y="3182938"/>
            <a:ext cx="3733800" cy="2886075"/>
          </a:xfrm>
          <a:prstGeom prst="rect">
            <a:avLst/>
          </a:prstGeom>
          <a:noFill/>
        </p:spPr>
      </p:pic>
      <p:sp>
        <p:nvSpPr>
          <p:cNvPr id="15368" name="Text Box 8"/>
          <p:cNvSpPr txBox="1">
            <a:spLocks noChangeArrowheads="1"/>
          </p:cNvSpPr>
          <p:nvPr/>
        </p:nvSpPr>
        <p:spPr bwMode="auto">
          <a:xfrm>
            <a:off x="5943600" y="6096000"/>
            <a:ext cx="2000250" cy="366713"/>
          </a:xfrm>
          <a:prstGeom prst="rect">
            <a:avLst/>
          </a:prstGeom>
          <a:noFill/>
          <a:ln w="9525">
            <a:noFill/>
            <a:miter lim="800000"/>
            <a:headEnd/>
            <a:tailEnd/>
          </a:ln>
          <a:effectLst/>
        </p:spPr>
        <p:txBody>
          <a:bodyPr wrap="none">
            <a:spAutoFit/>
          </a:bodyPr>
          <a:lstStyle/>
          <a:p>
            <a:r>
              <a:rPr lang="en-US" b="1"/>
              <a:t>Doolittle Raiders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533400" y="5562600"/>
            <a:ext cx="8229600" cy="1143000"/>
          </a:xfrm>
        </p:spPr>
        <p:txBody>
          <a:bodyPr/>
          <a:lstStyle/>
          <a:p>
            <a:r>
              <a:rPr lang="en-US" b="1">
                <a:solidFill>
                  <a:schemeClr val="tx1"/>
                </a:solidFill>
                <a:latin typeface="Gungsuh" pitchFamily="18" charset="-127"/>
              </a:rPr>
              <a:t>Doolittle Raid on Tokyo</a:t>
            </a:r>
          </a:p>
        </p:txBody>
      </p:sp>
      <p:pic>
        <p:nvPicPr>
          <p:cNvPr id="41990" name="Picture 6" descr="b_uss_hornet_doolittle_raid"/>
          <p:cNvPicPr>
            <a:picLocks noChangeAspect="1" noChangeArrowheads="1"/>
          </p:cNvPicPr>
          <p:nvPr/>
        </p:nvPicPr>
        <p:blipFill>
          <a:blip r:embed="rId2" cstate="print"/>
          <a:srcRect/>
          <a:stretch>
            <a:fillRect/>
          </a:stretch>
        </p:blipFill>
        <p:spPr bwMode="auto">
          <a:xfrm>
            <a:off x="838200" y="685800"/>
            <a:ext cx="7543800" cy="49037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04800"/>
            <a:ext cx="8229600" cy="4525963"/>
          </a:xfrm>
        </p:spPr>
        <p:txBody>
          <a:bodyPr/>
          <a:lstStyle/>
          <a:p>
            <a:pPr algn="ctr"/>
            <a:r>
              <a:rPr lang="en-US" b="1">
                <a:solidFill>
                  <a:schemeClr val="tx2"/>
                </a:solidFill>
              </a:rPr>
              <a:t>Although the bombs did little damage, this surprise attack shocked the Japanese.</a:t>
            </a:r>
            <a:r>
              <a:rPr lang="en-US" b="1"/>
              <a:t> </a:t>
            </a:r>
            <a:endParaRPr lang="en-US" sz="2800"/>
          </a:p>
        </p:txBody>
      </p:sp>
      <p:pic>
        <p:nvPicPr>
          <p:cNvPr id="16395" name="Picture 11" descr="civilian2"/>
          <p:cNvPicPr>
            <a:picLocks noChangeAspect="1" noChangeArrowheads="1"/>
          </p:cNvPicPr>
          <p:nvPr/>
        </p:nvPicPr>
        <p:blipFill>
          <a:blip r:embed="rId2" cstate="print"/>
          <a:srcRect/>
          <a:stretch>
            <a:fillRect/>
          </a:stretch>
        </p:blipFill>
        <p:spPr bwMode="auto">
          <a:xfrm>
            <a:off x="3124200" y="2057400"/>
            <a:ext cx="3325813" cy="4343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04800" y="304800"/>
            <a:ext cx="8229600" cy="4525963"/>
          </a:xfrm>
        </p:spPr>
        <p:txBody>
          <a:bodyPr/>
          <a:lstStyle/>
          <a:p>
            <a:pPr algn="ctr"/>
            <a:r>
              <a:rPr lang="en-US" b="1">
                <a:solidFill>
                  <a:schemeClr val="tx2"/>
                </a:solidFill>
              </a:rPr>
              <a:t>During Doolittle’s raid, American code breakers got news of enemy activity in the Coral Sea. Japan was moving into position to attack Australia, a key American ally.</a:t>
            </a:r>
          </a:p>
        </p:txBody>
      </p:sp>
      <p:pic>
        <p:nvPicPr>
          <p:cNvPr id="17413" name="Picture 5" descr="radio-hams-300"/>
          <p:cNvPicPr>
            <a:picLocks noChangeAspect="1" noChangeArrowheads="1"/>
          </p:cNvPicPr>
          <p:nvPr/>
        </p:nvPicPr>
        <p:blipFill>
          <a:blip r:embed="rId2" cstate="print"/>
          <a:srcRect/>
          <a:stretch>
            <a:fillRect/>
          </a:stretch>
        </p:blipFill>
        <p:spPr bwMode="auto">
          <a:xfrm>
            <a:off x="2590800" y="2971800"/>
            <a:ext cx="4191000" cy="37290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74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741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28600" y="228600"/>
            <a:ext cx="8763000" cy="4572000"/>
          </a:xfrm>
        </p:spPr>
        <p:txBody>
          <a:bodyPr/>
          <a:lstStyle/>
          <a:p>
            <a:r>
              <a:rPr lang="en-US" b="1">
                <a:solidFill>
                  <a:schemeClr val="tx2"/>
                </a:solidFill>
              </a:rPr>
              <a:t>To stop the Japanese, U.S. Admiral Chester Nimitz sent two aircraft carriers, several cruisers, and a few destroyers to intercept. They would face a larger Japanese force that included three carriers.</a:t>
            </a:r>
          </a:p>
        </p:txBody>
      </p:sp>
      <p:pic>
        <p:nvPicPr>
          <p:cNvPr id="18439" name="Picture 7" descr="FLtAdm Chester W. Nimitz at the surrender ceremony aboard USS Missouri, 2 Sep 1945"/>
          <p:cNvPicPr>
            <a:picLocks noChangeAspect="1" noChangeArrowheads="1"/>
          </p:cNvPicPr>
          <p:nvPr/>
        </p:nvPicPr>
        <p:blipFill>
          <a:blip r:embed="rId2" cstate="print"/>
          <a:srcRect/>
          <a:stretch>
            <a:fillRect/>
          </a:stretch>
        </p:blipFill>
        <p:spPr bwMode="auto">
          <a:xfrm>
            <a:off x="4800600" y="2971800"/>
            <a:ext cx="2706688" cy="3733800"/>
          </a:xfrm>
          <a:prstGeom prst="rect">
            <a:avLst/>
          </a:prstGeom>
          <a:noFill/>
        </p:spPr>
      </p:pic>
      <p:sp>
        <p:nvSpPr>
          <p:cNvPr id="18440" name="Text Box 8"/>
          <p:cNvSpPr txBox="1">
            <a:spLocks noChangeArrowheads="1"/>
          </p:cNvSpPr>
          <p:nvPr/>
        </p:nvSpPr>
        <p:spPr bwMode="auto">
          <a:xfrm>
            <a:off x="1676400" y="4343400"/>
            <a:ext cx="2762250" cy="1190625"/>
          </a:xfrm>
          <a:prstGeom prst="rect">
            <a:avLst/>
          </a:prstGeom>
          <a:noFill/>
          <a:ln w="9525">
            <a:noFill/>
            <a:miter lim="800000"/>
            <a:headEnd/>
            <a:tailEnd/>
          </a:ln>
          <a:effectLst/>
        </p:spPr>
        <p:txBody>
          <a:bodyPr wrap="none">
            <a:spAutoFit/>
          </a:bodyPr>
          <a:lstStyle/>
          <a:p>
            <a:r>
              <a:rPr lang="en-US" b="1"/>
              <a:t>Texan born – </a:t>
            </a:r>
          </a:p>
          <a:p>
            <a:r>
              <a:rPr lang="en-US" b="1"/>
              <a:t>Admiral Chester Nimitz,</a:t>
            </a:r>
          </a:p>
          <a:p>
            <a:r>
              <a:rPr lang="en-US" b="1"/>
              <a:t>U.S. Naval Commander</a:t>
            </a:r>
          </a:p>
          <a:p>
            <a:r>
              <a:rPr lang="en-US" b="1"/>
              <a:t>of the Pacific.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52400" y="228600"/>
            <a:ext cx="8763000" cy="4495800"/>
          </a:xfrm>
        </p:spPr>
        <p:txBody>
          <a:bodyPr/>
          <a:lstStyle/>
          <a:p>
            <a:pPr algn="ctr"/>
            <a:r>
              <a:rPr lang="en-US" b="1">
                <a:solidFill>
                  <a:schemeClr val="tx2"/>
                </a:solidFill>
              </a:rPr>
              <a:t>The resulting </a:t>
            </a:r>
            <a:r>
              <a:rPr lang="en-US" b="1"/>
              <a:t>Battle of the Coral Sea</a:t>
            </a:r>
            <a:r>
              <a:rPr lang="en-US" b="1">
                <a:solidFill>
                  <a:schemeClr val="tx2"/>
                </a:solidFill>
              </a:rPr>
              <a:t>, in early May 1942, was fought entirely by carrier-based aircraft.</a:t>
            </a:r>
            <a:r>
              <a:rPr lang="en-US" b="1"/>
              <a:t> </a:t>
            </a:r>
          </a:p>
        </p:txBody>
      </p:sp>
      <p:pic>
        <p:nvPicPr>
          <p:cNvPr id="19461" name="Picture 5" descr="The Japanese Navy's forces gather for the battle against the US Pacific Fleet in the Coral Sea"/>
          <p:cNvPicPr>
            <a:picLocks noChangeAspect="1" noChangeArrowheads="1"/>
          </p:cNvPicPr>
          <p:nvPr/>
        </p:nvPicPr>
        <p:blipFill>
          <a:blip r:embed="rId2" cstate="print"/>
          <a:srcRect/>
          <a:stretch>
            <a:fillRect/>
          </a:stretch>
        </p:blipFill>
        <p:spPr bwMode="auto">
          <a:xfrm>
            <a:off x="1905000" y="2057400"/>
            <a:ext cx="5715000" cy="4095750"/>
          </a:xfrm>
          <a:prstGeom prst="rect">
            <a:avLst/>
          </a:prstGeom>
          <a:noFill/>
        </p:spPr>
      </p:pic>
      <p:sp>
        <p:nvSpPr>
          <p:cNvPr id="19462" name="Text Box 6"/>
          <p:cNvSpPr txBox="1">
            <a:spLocks noChangeArrowheads="1"/>
          </p:cNvSpPr>
          <p:nvPr/>
        </p:nvSpPr>
        <p:spPr bwMode="auto">
          <a:xfrm>
            <a:off x="1828800" y="6172200"/>
            <a:ext cx="6026150" cy="366713"/>
          </a:xfrm>
          <a:prstGeom prst="rect">
            <a:avLst/>
          </a:prstGeom>
          <a:noFill/>
          <a:ln w="9525">
            <a:noFill/>
            <a:miter lim="800000"/>
            <a:headEnd/>
            <a:tailEnd/>
          </a:ln>
          <a:effectLst/>
        </p:spPr>
        <p:txBody>
          <a:bodyPr wrap="none">
            <a:spAutoFit/>
          </a:bodyPr>
          <a:lstStyle/>
          <a:p>
            <a:r>
              <a:rPr lang="en-US" b="1"/>
              <a:t>Japanese navy assembling for battle in the Coral Sea.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09600" y="152400"/>
            <a:ext cx="8229600" cy="4525963"/>
          </a:xfrm>
        </p:spPr>
        <p:txBody>
          <a:bodyPr/>
          <a:lstStyle/>
          <a:p>
            <a:pPr algn="ctr"/>
            <a:r>
              <a:rPr lang="en-US" b="1">
                <a:solidFill>
                  <a:schemeClr val="tx2"/>
                </a:solidFill>
              </a:rPr>
              <a:t>Japanese aircraft sank the carrier </a:t>
            </a:r>
            <a:r>
              <a:rPr lang="en-US" b="1" i="1"/>
              <a:t>Lexington</a:t>
            </a:r>
            <a:r>
              <a:rPr lang="en-US" b="1">
                <a:solidFill>
                  <a:schemeClr val="tx2"/>
                </a:solidFill>
              </a:rPr>
              <a:t> and damaged the </a:t>
            </a:r>
            <a:r>
              <a:rPr lang="en-US" b="1" i="1"/>
              <a:t>Yorktown</a:t>
            </a:r>
            <a:r>
              <a:rPr lang="en-US" b="1">
                <a:solidFill>
                  <a:schemeClr val="tx2"/>
                </a:solidFill>
              </a:rPr>
              <a:t>. American pilots sank one Japanese carrier and damaged the other two.</a:t>
            </a:r>
            <a:r>
              <a:rPr lang="en-US" b="1"/>
              <a:t> </a:t>
            </a:r>
          </a:p>
        </p:txBody>
      </p:sp>
      <p:pic>
        <p:nvPicPr>
          <p:cNvPr id="20485" name="Picture 5" descr="Image14"/>
          <p:cNvPicPr>
            <a:picLocks noChangeAspect="1" noChangeArrowheads="1"/>
          </p:cNvPicPr>
          <p:nvPr/>
        </p:nvPicPr>
        <p:blipFill>
          <a:blip r:embed="rId2" cstate="print"/>
          <a:srcRect/>
          <a:stretch>
            <a:fillRect/>
          </a:stretch>
        </p:blipFill>
        <p:spPr bwMode="auto">
          <a:xfrm>
            <a:off x="685800" y="2514600"/>
            <a:ext cx="7629525" cy="3659188"/>
          </a:xfrm>
          <a:prstGeom prst="rect">
            <a:avLst/>
          </a:prstGeom>
          <a:noFill/>
        </p:spPr>
      </p:pic>
      <p:sp>
        <p:nvSpPr>
          <p:cNvPr id="20486" name="Text Box 6"/>
          <p:cNvSpPr txBox="1">
            <a:spLocks noChangeArrowheads="1"/>
          </p:cNvSpPr>
          <p:nvPr/>
        </p:nvSpPr>
        <p:spPr bwMode="auto">
          <a:xfrm>
            <a:off x="3733800" y="6324600"/>
            <a:ext cx="2127250" cy="366713"/>
          </a:xfrm>
          <a:prstGeom prst="rect">
            <a:avLst/>
          </a:prstGeom>
          <a:noFill/>
          <a:ln w="9525">
            <a:noFill/>
            <a:miter lim="800000"/>
            <a:headEnd/>
            <a:tailEnd/>
          </a:ln>
          <a:effectLst/>
        </p:spPr>
        <p:txBody>
          <a:bodyPr wrap="none">
            <a:spAutoFit/>
          </a:bodyPr>
          <a:lstStyle/>
          <a:p>
            <a:r>
              <a:rPr lang="en-US" b="1"/>
              <a:t>Lexington aflame.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0"/>
            <a:ext cx="7772400" cy="1470025"/>
          </a:xfrm>
        </p:spPr>
        <p:txBody>
          <a:bodyPr/>
          <a:lstStyle/>
          <a:p>
            <a:r>
              <a:rPr lang="en-US" sz="3200" b="1">
                <a:latin typeface="Goudy Stout" pitchFamily="18" charset="0"/>
              </a:rPr>
              <a:t>The War in the Pacific</a:t>
            </a:r>
          </a:p>
        </p:txBody>
      </p:sp>
      <p:sp>
        <p:nvSpPr>
          <p:cNvPr id="2051" name="Rectangle 3"/>
          <p:cNvSpPr>
            <a:spLocks noGrp="1" noChangeArrowheads="1"/>
          </p:cNvSpPr>
          <p:nvPr>
            <p:ph type="subTitle" idx="1"/>
          </p:nvPr>
        </p:nvSpPr>
        <p:spPr>
          <a:xfrm>
            <a:off x="1524000" y="5791200"/>
            <a:ext cx="6400800" cy="1752600"/>
          </a:xfrm>
        </p:spPr>
        <p:txBody>
          <a:bodyPr/>
          <a:lstStyle/>
          <a:p>
            <a:r>
              <a:rPr lang="en-US" sz="3600">
                <a:latin typeface="Arial Rounded MT Bold" pitchFamily="34" charset="0"/>
              </a:rPr>
              <a:t>World War II</a:t>
            </a:r>
          </a:p>
        </p:txBody>
      </p:sp>
      <p:pic>
        <p:nvPicPr>
          <p:cNvPr id="2052" name="Picture 4" descr="vchellca4"/>
          <p:cNvPicPr>
            <a:picLocks noChangeAspect="1" noChangeArrowheads="1"/>
          </p:cNvPicPr>
          <p:nvPr/>
        </p:nvPicPr>
        <p:blipFill>
          <a:blip r:embed="rId2" cstate="print"/>
          <a:srcRect/>
          <a:stretch>
            <a:fillRect/>
          </a:stretch>
        </p:blipFill>
        <p:spPr bwMode="auto">
          <a:xfrm>
            <a:off x="152400" y="1295400"/>
            <a:ext cx="4876800" cy="3976688"/>
          </a:xfrm>
          <a:prstGeom prst="rect">
            <a:avLst/>
          </a:prstGeom>
          <a:noFill/>
        </p:spPr>
      </p:pic>
      <p:pic>
        <p:nvPicPr>
          <p:cNvPr id="2054" name="Picture 6" descr="6394"/>
          <p:cNvPicPr>
            <a:picLocks noChangeAspect="1" noChangeArrowheads="1"/>
          </p:cNvPicPr>
          <p:nvPr/>
        </p:nvPicPr>
        <p:blipFill>
          <a:blip r:embed="rId3" cstate="print"/>
          <a:srcRect/>
          <a:stretch>
            <a:fillRect/>
          </a:stretch>
        </p:blipFill>
        <p:spPr bwMode="auto">
          <a:xfrm>
            <a:off x="4343400" y="2133600"/>
            <a:ext cx="4572000" cy="3495675"/>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533400" y="5715000"/>
            <a:ext cx="8153400" cy="1020763"/>
          </a:xfrm>
        </p:spPr>
        <p:txBody>
          <a:bodyPr/>
          <a:lstStyle/>
          <a:p>
            <a:r>
              <a:rPr lang="en-US" sz="3600" b="1">
                <a:latin typeface="Gungsuh" pitchFamily="18" charset="-127"/>
              </a:rPr>
              <a:t>Navy sailors jumping off the burning carrier </a:t>
            </a:r>
            <a:r>
              <a:rPr lang="en-US" sz="3600" b="1" i="1">
                <a:solidFill>
                  <a:schemeClr val="tx1"/>
                </a:solidFill>
                <a:latin typeface="Gungsuh" pitchFamily="18" charset="-127"/>
              </a:rPr>
              <a:t>Lexington.</a:t>
            </a:r>
          </a:p>
        </p:txBody>
      </p:sp>
      <p:pic>
        <p:nvPicPr>
          <p:cNvPr id="39942" name="Picture 6" descr="US sailors abandon the Lexington during the Battle of the Coral Sea"/>
          <p:cNvPicPr>
            <a:picLocks noChangeAspect="1" noChangeArrowheads="1"/>
          </p:cNvPicPr>
          <p:nvPr/>
        </p:nvPicPr>
        <p:blipFill>
          <a:blip r:embed="rId2" cstate="print"/>
          <a:srcRect/>
          <a:stretch>
            <a:fillRect/>
          </a:stretch>
        </p:blipFill>
        <p:spPr bwMode="auto">
          <a:xfrm>
            <a:off x="685800" y="304800"/>
            <a:ext cx="7543800" cy="53736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52400" y="228600"/>
            <a:ext cx="8686800" cy="4678363"/>
          </a:xfrm>
        </p:spPr>
        <p:txBody>
          <a:bodyPr/>
          <a:lstStyle/>
          <a:p>
            <a:pPr algn="ctr"/>
            <a:r>
              <a:rPr lang="en-US" b="1">
                <a:solidFill>
                  <a:schemeClr val="tx2"/>
                </a:solidFill>
              </a:rPr>
              <a:t>Despite fairly even losses, the Americans gained a strategic victory. They blocked Japanese expansion to the south.</a:t>
            </a:r>
          </a:p>
          <a:p>
            <a:endParaRPr lang="en-US" b="1">
              <a:solidFill>
                <a:schemeClr val="tx2"/>
              </a:solidFill>
            </a:endParaRPr>
          </a:p>
        </p:txBody>
      </p:sp>
      <p:pic>
        <p:nvPicPr>
          <p:cNvPr id="22538" name="Picture 10" descr="alix69"/>
          <p:cNvPicPr>
            <a:picLocks noChangeAspect="1" noChangeArrowheads="1"/>
          </p:cNvPicPr>
          <p:nvPr/>
        </p:nvPicPr>
        <p:blipFill>
          <a:blip r:embed="rId2" cstate="print"/>
          <a:srcRect/>
          <a:stretch>
            <a:fillRect/>
          </a:stretch>
        </p:blipFill>
        <p:spPr bwMode="auto">
          <a:xfrm>
            <a:off x="381000" y="2514600"/>
            <a:ext cx="4648200" cy="3071813"/>
          </a:xfrm>
          <a:prstGeom prst="rect">
            <a:avLst/>
          </a:prstGeom>
          <a:noFill/>
        </p:spPr>
      </p:pic>
      <p:pic>
        <p:nvPicPr>
          <p:cNvPr id="22539" name="Picture 11" descr="Air Attack on Japanese Carriers&lt;br /&gt;&#10;Griffith Baily Coale #31&lt;br /&gt;&#10;Charcoal &amp; pastel, circa 1942&lt;br /&gt;&#10;88-188-AE"/>
          <p:cNvPicPr>
            <a:picLocks noChangeAspect="1" noChangeArrowheads="1"/>
          </p:cNvPicPr>
          <p:nvPr/>
        </p:nvPicPr>
        <p:blipFill>
          <a:blip r:embed="rId3" cstate="print"/>
          <a:srcRect/>
          <a:stretch>
            <a:fillRect/>
          </a:stretch>
        </p:blipFill>
        <p:spPr bwMode="auto">
          <a:xfrm>
            <a:off x="5181600" y="1981200"/>
            <a:ext cx="3543300" cy="4648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304800"/>
            <a:ext cx="8839200" cy="4602163"/>
          </a:xfrm>
        </p:spPr>
        <p:txBody>
          <a:bodyPr/>
          <a:lstStyle/>
          <a:p>
            <a:pPr algn="ctr">
              <a:buFontTx/>
              <a:buNone/>
            </a:pPr>
            <a:r>
              <a:rPr lang="en-US" sz="2800" b="1">
                <a:solidFill>
                  <a:schemeClr val="tx2"/>
                </a:solidFill>
              </a:rPr>
              <a:t>	When the Americans went on the offensive, they chose a strategy of liberating Japanese-held islands in the Pacific and using them as stepping stones. Each captured island served as a base for assaults on other islands.</a:t>
            </a:r>
          </a:p>
        </p:txBody>
      </p:sp>
      <p:pic>
        <p:nvPicPr>
          <p:cNvPr id="24581" name="Picture 5" descr="20070912-Edsons-Ridge"/>
          <p:cNvPicPr>
            <a:picLocks noChangeAspect="1" noChangeArrowheads="1"/>
          </p:cNvPicPr>
          <p:nvPr/>
        </p:nvPicPr>
        <p:blipFill>
          <a:blip r:embed="rId2" cstate="print"/>
          <a:srcRect/>
          <a:stretch>
            <a:fillRect/>
          </a:stretch>
        </p:blipFill>
        <p:spPr bwMode="auto">
          <a:xfrm>
            <a:off x="4572000" y="2936875"/>
            <a:ext cx="4953000" cy="3697288"/>
          </a:xfrm>
          <a:prstGeom prst="rect">
            <a:avLst/>
          </a:prstGeom>
          <a:noFill/>
        </p:spPr>
      </p:pic>
      <p:pic>
        <p:nvPicPr>
          <p:cNvPr id="24583" name="Picture 7" descr="Image Preview"/>
          <p:cNvPicPr>
            <a:picLocks noChangeAspect="1" noChangeArrowheads="1"/>
          </p:cNvPicPr>
          <p:nvPr/>
        </p:nvPicPr>
        <p:blipFill>
          <a:blip r:embed="rId3" cstate="print"/>
          <a:srcRect/>
          <a:stretch>
            <a:fillRect/>
          </a:stretch>
        </p:blipFill>
        <p:spPr bwMode="auto">
          <a:xfrm>
            <a:off x="304800" y="3613150"/>
            <a:ext cx="4038600" cy="2611438"/>
          </a:xfrm>
          <a:prstGeom prst="rect">
            <a:avLst/>
          </a:prstGeom>
          <a:noFill/>
        </p:spPr>
      </p:pic>
      <p:sp>
        <p:nvSpPr>
          <p:cNvPr id="24584" name="Text Box 8"/>
          <p:cNvSpPr txBox="1">
            <a:spLocks noChangeArrowheads="1"/>
          </p:cNvSpPr>
          <p:nvPr/>
        </p:nvSpPr>
        <p:spPr bwMode="auto">
          <a:xfrm>
            <a:off x="1660525" y="6284913"/>
            <a:ext cx="1758950" cy="366712"/>
          </a:xfrm>
          <a:prstGeom prst="rect">
            <a:avLst/>
          </a:prstGeom>
          <a:noFill/>
          <a:ln w="9525">
            <a:noFill/>
            <a:miter lim="800000"/>
            <a:headEnd/>
            <a:tailEnd/>
          </a:ln>
          <a:effectLst/>
        </p:spPr>
        <p:txBody>
          <a:bodyPr wrap="none">
            <a:spAutoFit/>
          </a:bodyPr>
          <a:lstStyle/>
          <a:p>
            <a:r>
              <a:rPr lang="en-US" b="1"/>
              <a:t>Bombs Away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r>
              <a:rPr lang="en-US" b="1">
                <a:solidFill>
                  <a:schemeClr val="tx1"/>
                </a:solidFill>
                <a:latin typeface="Gungsuh" pitchFamily="18" charset="-127"/>
              </a:rPr>
              <a:t>Wind Talkers</a:t>
            </a:r>
          </a:p>
        </p:txBody>
      </p:sp>
      <p:sp>
        <p:nvSpPr>
          <p:cNvPr id="25603" name="Rectangle 3"/>
          <p:cNvSpPr>
            <a:spLocks noGrp="1" noChangeArrowheads="1"/>
          </p:cNvSpPr>
          <p:nvPr>
            <p:ph type="body" idx="1"/>
          </p:nvPr>
        </p:nvSpPr>
        <p:spPr>
          <a:xfrm>
            <a:off x="152400" y="914400"/>
            <a:ext cx="8839200" cy="4572000"/>
          </a:xfrm>
        </p:spPr>
        <p:txBody>
          <a:bodyPr/>
          <a:lstStyle/>
          <a:p>
            <a:pPr algn="ctr"/>
            <a:r>
              <a:rPr lang="en-US" sz="2800" b="1">
                <a:solidFill>
                  <a:schemeClr val="tx2"/>
                </a:solidFill>
              </a:rPr>
              <a:t>One of the keys to Allied success in the Pacific was the use of secret codes. The United States trained a special group of Navajo Indian “code talkers” for the task.</a:t>
            </a:r>
            <a:r>
              <a:rPr lang="en-US" sz="2800">
                <a:solidFill>
                  <a:schemeClr val="tx2"/>
                </a:solidFill>
              </a:rPr>
              <a:t> </a:t>
            </a:r>
          </a:p>
        </p:txBody>
      </p:sp>
      <p:pic>
        <p:nvPicPr>
          <p:cNvPr id="25605" name="Picture 5" descr="navajo-codetalkers01"/>
          <p:cNvPicPr>
            <a:picLocks noChangeAspect="1" noChangeArrowheads="1"/>
          </p:cNvPicPr>
          <p:nvPr/>
        </p:nvPicPr>
        <p:blipFill>
          <a:blip r:embed="rId2" cstate="print"/>
          <a:srcRect/>
          <a:stretch>
            <a:fillRect/>
          </a:stretch>
        </p:blipFill>
        <p:spPr bwMode="auto">
          <a:xfrm>
            <a:off x="609600" y="3505200"/>
            <a:ext cx="4495800" cy="3035300"/>
          </a:xfrm>
          <a:prstGeom prst="rect">
            <a:avLst/>
          </a:prstGeom>
          <a:noFill/>
        </p:spPr>
      </p:pic>
      <p:pic>
        <p:nvPicPr>
          <p:cNvPr id="25607" name="Picture 7" descr="navajo-codetalkers06"/>
          <p:cNvPicPr>
            <a:picLocks noChangeAspect="1" noChangeArrowheads="1"/>
          </p:cNvPicPr>
          <p:nvPr/>
        </p:nvPicPr>
        <p:blipFill>
          <a:blip r:embed="rId3" cstate="print"/>
          <a:srcRect/>
          <a:stretch>
            <a:fillRect/>
          </a:stretch>
        </p:blipFill>
        <p:spPr bwMode="auto">
          <a:xfrm>
            <a:off x="4267200" y="2819400"/>
            <a:ext cx="4495800" cy="3035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560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fade">
                                      <p:cBhvr>
                                        <p:cTn id="11" dur="1000"/>
                                        <p:tgtEl>
                                          <p:spTgt spid="25603">
                                            <p:txEl>
                                              <p:pRg st="0" end="0"/>
                                            </p:txEl>
                                          </p:spTgt>
                                        </p:tgtEl>
                                      </p:cBhvr>
                                    </p:animEffect>
                                    <p:anim calcmode="lin" valueType="num">
                                      <p:cBhvr>
                                        <p:cTn id="12"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52400" y="304800"/>
            <a:ext cx="8686800" cy="4754563"/>
          </a:xfrm>
        </p:spPr>
        <p:txBody>
          <a:bodyPr/>
          <a:lstStyle/>
          <a:p>
            <a:pPr algn="ctr"/>
            <a:r>
              <a:rPr lang="en-US" b="1">
                <a:solidFill>
                  <a:schemeClr val="tx2"/>
                </a:solidFill>
              </a:rPr>
              <a:t>Because Navajo is not a written language and is understood by very few people, it made an excellent basis for a code to transmit vital information.</a:t>
            </a:r>
            <a:r>
              <a:rPr lang="en-US" sz="2800" b="1"/>
              <a:t> </a:t>
            </a:r>
          </a:p>
        </p:txBody>
      </p:sp>
      <p:pic>
        <p:nvPicPr>
          <p:cNvPr id="26629" name="Picture 5" descr="navajo-codetalkers08"/>
          <p:cNvPicPr>
            <a:picLocks noChangeAspect="1" noChangeArrowheads="1"/>
          </p:cNvPicPr>
          <p:nvPr/>
        </p:nvPicPr>
        <p:blipFill>
          <a:blip r:embed="rId2" cstate="print"/>
          <a:srcRect/>
          <a:stretch>
            <a:fillRect/>
          </a:stretch>
        </p:blipFill>
        <p:spPr bwMode="auto">
          <a:xfrm>
            <a:off x="2057400" y="2514600"/>
            <a:ext cx="5181600" cy="4097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662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662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0" y="304800"/>
            <a:ext cx="8991600" cy="4343400"/>
          </a:xfrm>
        </p:spPr>
        <p:txBody>
          <a:bodyPr/>
          <a:lstStyle/>
          <a:p>
            <a:pPr algn="ctr"/>
            <a:r>
              <a:rPr lang="en-US" b="1">
                <a:solidFill>
                  <a:schemeClr val="tx2"/>
                </a:solidFill>
              </a:rPr>
              <a:t>Before the Allies could go on the offensive, they had to stop Japanese expansion. They achieved this goal at the </a:t>
            </a:r>
            <a:r>
              <a:rPr lang="en-US" b="1"/>
              <a:t>Battle of Midway</a:t>
            </a:r>
            <a:r>
              <a:rPr lang="en-US" b="1">
                <a:solidFill>
                  <a:schemeClr val="tx2"/>
                </a:solidFill>
              </a:rPr>
              <a:t>, in June 1942.</a:t>
            </a:r>
          </a:p>
        </p:txBody>
      </p:sp>
      <p:pic>
        <p:nvPicPr>
          <p:cNvPr id="27653" name="Picture 5" descr="wpe3.jpg (53354 bytes)"/>
          <p:cNvPicPr>
            <a:picLocks noChangeAspect="1" noChangeArrowheads="1"/>
          </p:cNvPicPr>
          <p:nvPr/>
        </p:nvPicPr>
        <p:blipFill>
          <a:blip r:embed="rId2" cstate="print"/>
          <a:srcRect/>
          <a:stretch>
            <a:fillRect/>
          </a:stretch>
        </p:blipFill>
        <p:spPr bwMode="auto">
          <a:xfrm>
            <a:off x="457200" y="3200400"/>
            <a:ext cx="3676650" cy="3257550"/>
          </a:xfrm>
          <a:prstGeom prst="rect">
            <a:avLst/>
          </a:prstGeom>
          <a:noFill/>
        </p:spPr>
      </p:pic>
      <p:pic>
        <p:nvPicPr>
          <p:cNvPr id="27659" name="Picture 11" descr="An American Hellcat takes off from the carier USS Essex during Admiral Frederick Sherman's attack on Rabaul"/>
          <p:cNvPicPr>
            <a:picLocks noChangeAspect="1" noChangeArrowheads="1"/>
          </p:cNvPicPr>
          <p:nvPr/>
        </p:nvPicPr>
        <p:blipFill>
          <a:blip r:embed="rId3" cstate="print"/>
          <a:srcRect/>
          <a:stretch>
            <a:fillRect/>
          </a:stretch>
        </p:blipFill>
        <p:spPr bwMode="auto">
          <a:xfrm>
            <a:off x="4495800" y="2667000"/>
            <a:ext cx="3962400" cy="2946400"/>
          </a:xfrm>
          <a:prstGeom prst="rect">
            <a:avLst/>
          </a:prstGeom>
          <a:noFill/>
        </p:spPr>
      </p:pic>
      <p:sp>
        <p:nvSpPr>
          <p:cNvPr id="27660" name="Text Box 12"/>
          <p:cNvSpPr txBox="1">
            <a:spLocks noChangeArrowheads="1"/>
          </p:cNvSpPr>
          <p:nvPr/>
        </p:nvSpPr>
        <p:spPr bwMode="auto">
          <a:xfrm>
            <a:off x="5181600" y="5715000"/>
            <a:ext cx="2652713" cy="396875"/>
          </a:xfrm>
          <a:prstGeom prst="rect">
            <a:avLst/>
          </a:prstGeom>
          <a:noFill/>
          <a:ln w="9525">
            <a:noFill/>
            <a:miter lim="800000"/>
            <a:headEnd/>
            <a:tailEnd/>
          </a:ln>
          <a:effectLst/>
        </p:spPr>
        <p:txBody>
          <a:bodyPr wrap="none">
            <a:spAutoFit/>
          </a:bodyPr>
          <a:lstStyle/>
          <a:p>
            <a:r>
              <a:rPr lang="en-US" sz="2000" b="1"/>
              <a:t>An American Hellcat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228600"/>
            <a:ext cx="8839200" cy="4678363"/>
          </a:xfrm>
        </p:spPr>
        <p:txBody>
          <a:bodyPr/>
          <a:lstStyle/>
          <a:p>
            <a:pPr algn="ctr"/>
            <a:r>
              <a:rPr lang="en-US" sz="2800" b="1">
                <a:solidFill>
                  <a:schemeClr val="tx2"/>
                </a:solidFill>
              </a:rPr>
              <a:t>The Americans intercepted a Japanese message telling of plans for a major attack. They figured out that the target was the U.S. base at Midway, a pair of islands about 1,200 miles northwest of Pearl Harbor. With this knowledge, the navy set a trap for the Japanese fleet.</a:t>
            </a:r>
          </a:p>
        </p:txBody>
      </p:sp>
      <p:pic>
        <p:nvPicPr>
          <p:cNvPr id="28677" name="Picture 5" descr="g64819t"/>
          <p:cNvPicPr>
            <a:picLocks noChangeAspect="1" noChangeArrowheads="1"/>
          </p:cNvPicPr>
          <p:nvPr/>
        </p:nvPicPr>
        <p:blipFill>
          <a:blip r:embed="rId2" cstate="print"/>
          <a:srcRect/>
          <a:stretch>
            <a:fillRect/>
          </a:stretch>
        </p:blipFill>
        <p:spPr bwMode="auto">
          <a:xfrm>
            <a:off x="5334000" y="3581400"/>
            <a:ext cx="3505200" cy="2770188"/>
          </a:xfrm>
          <a:prstGeom prst="rect">
            <a:avLst/>
          </a:prstGeom>
          <a:noFill/>
        </p:spPr>
      </p:pic>
      <p:pic>
        <p:nvPicPr>
          <p:cNvPr id="28679" name="Picture 7" descr="midway4.jpg (18990 bytes)"/>
          <p:cNvPicPr>
            <a:picLocks noChangeAspect="1" noChangeArrowheads="1"/>
          </p:cNvPicPr>
          <p:nvPr/>
        </p:nvPicPr>
        <p:blipFill>
          <a:blip r:embed="rId3" cstate="print"/>
          <a:srcRect/>
          <a:stretch>
            <a:fillRect/>
          </a:stretch>
        </p:blipFill>
        <p:spPr bwMode="auto">
          <a:xfrm>
            <a:off x="457200" y="3429000"/>
            <a:ext cx="4610100" cy="2590800"/>
          </a:xfrm>
          <a:prstGeom prst="rect">
            <a:avLst/>
          </a:prstGeom>
          <a:noFill/>
        </p:spPr>
      </p:pic>
      <p:sp>
        <p:nvSpPr>
          <p:cNvPr id="28680" name="Text Box 8"/>
          <p:cNvSpPr txBox="1">
            <a:spLocks noChangeArrowheads="1"/>
          </p:cNvSpPr>
          <p:nvPr/>
        </p:nvSpPr>
        <p:spPr bwMode="auto">
          <a:xfrm>
            <a:off x="533400" y="6019800"/>
            <a:ext cx="4464050" cy="641350"/>
          </a:xfrm>
          <a:prstGeom prst="rect">
            <a:avLst/>
          </a:prstGeom>
          <a:noFill/>
          <a:ln w="9525">
            <a:noFill/>
            <a:miter lim="800000"/>
            <a:headEnd/>
            <a:tailEnd/>
          </a:ln>
          <a:effectLst/>
        </p:spPr>
        <p:txBody>
          <a:bodyPr wrap="none">
            <a:spAutoFit/>
          </a:bodyPr>
          <a:lstStyle/>
          <a:p>
            <a:r>
              <a:rPr lang="en-US" b="1"/>
              <a:t>Fighter planes await on the deck of the </a:t>
            </a:r>
          </a:p>
          <a:p>
            <a:r>
              <a:rPr lang="en-US" b="1"/>
              <a:t>         aircraft carrier Enterprise.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52400" y="304800"/>
            <a:ext cx="8763000" cy="4906963"/>
          </a:xfrm>
        </p:spPr>
        <p:txBody>
          <a:bodyPr/>
          <a:lstStyle/>
          <a:p>
            <a:pPr algn="ctr"/>
            <a:r>
              <a:rPr lang="en-US" b="1">
                <a:solidFill>
                  <a:schemeClr val="tx2"/>
                </a:solidFill>
              </a:rPr>
              <a:t>American planes from Midway and from three aircraft carriers demolished the Japanese force, destroying all four Japanese carriers, a cruiser, and about 300 aircraft.</a:t>
            </a:r>
          </a:p>
        </p:txBody>
      </p:sp>
      <p:pic>
        <p:nvPicPr>
          <p:cNvPr id="30727" name="Picture 7" descr="SBDs approach the burning Mikuma (Center).">
            <a:hlinkClick r:id="rId2" tooltip="SBDs approach the burning Mikuma (Center)."/>
          </p:cNvPr>
          <p:cNvPicPr>
            <a:picLocks noChangeAspect="1" noChangeArrowheads="1"/>
          </p:cNvPicPr>
          <p:nvPr/>
        </p:nvPicPr>
        <p:blipFill>
          <a:blip r:embed="rId3" cstate="print"/>
          <a:srcRect/>
          <a:stretch>
            <a:fillRect/>
          </a:stretch>
        </p:blipFill>
        <p:spPr bwMode="auto">
          <a:xfrm>
            <a:off x="0" y="2973388"/>
            <a:ext cx="4876800" cy="3884612"/>
          </a:xfrm>
          <a:prstGeom prst="rect">
            <a:avLst/>
          </a:prstGeom>
          <a:noFill/>
        </p:spPr>
      </p:pic>
      <p:pic>
        <p:nvPicPr>
          <p:cNvPr id="30731" name="Picture 11" descr="USS Yorktown is hit by an aerial torpedo">
            <a:hlinkClick r:id="rId4" tooltip="USS Yorktown is hit by an aerial torpedo"/>
          </p:cNvPr>
          <p:cNvPicPr>
            <a:picLocks noChangeAspect="1" noChangeArrowheads="1"/>
          </p:cNvPicPr>
          <p:nvPr/>
        </p:nvPicPr>
        <p:blipFill>
          <a:blip r:embed="rId5" cstate="print"/>
          <a:srcRect/>
          <a:stretch>
            <a:fillRect/>
          </a:stretch>
        </p:blipFill>
        <p:spPr bwMode="auto">
          <a:xfrm>
            <a:off x="5124450" y="3124200"/>
            <a:ext cx="4019550" cy="30146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228600"/>
            <a:ext cx="8839200" cy="4754563"/>
          </a:xfrm>
        </p:spPr>
        <p:txBody>
          <a:bodyPr/>
          <a:lstStyle/>
          <a:p>
            <a:pPr algn="ctr"/>
            <a:r>
              <a:rPr lang="en-US" b="1">
                <a:solidFill>
                  <a:schemeClr val="tx2"/>
                </a:solidFill>
              </a:rPr>
              <a:t>Japan never recovered from the loss of the carriers and so many experienced pilots. From then on, Japan would focus on defense.</a:t>
            </a:r>
          </a:p>
        </p:txBody>
      </p:sp>
      <p:pic>
        <p:nvPicPr>
          <p:cNvPr id="31748" name="Picture 4" descr="Mikuma shortly before sinking."/>
          <p:cNvPicPr>
            <a:picLocks noChangeAspect="1" noChangeArrowheads="1"/>
          </p:cNvPicPr>
          <p:nvPr/>
        </p:nvPicPr>
        <p:blipFill>
          <a:blip r:embed="rId2" cstate="print"/>
          <a:srcRect/>
          <a:stretch>
            <a:fillRect/>
          </a:stretch>
        </p:blipFill>
        <p:spPr bwMode="auto">
          <a:xfrm>
            <a:off x="4267200" y="2514600"/>
            <a:ext cx="4419600" cy="3387725"/>
          </a:xfrm>
          <a:prstGeom prst="rect">
            <a:avLst/>
          </a:prstGeom>
          <a:noFill/>
        </p:spPr>
      </p:pic>
      <p:pic>
        <p:nvPicPr>
          <p:cNvPr id="31750" name="Picture 6" descr="h73065t"/>
          <p:cNvPicPr>
            <a:picLocks noChangeAspect="1" noChangeArrowheads="1"/>
          </p:cNvPicPr>
          <p:nvPr/>
        </p:nvPicPr>
        <p:blipFill>
          <a:blip r:embed="rId3" cstate="print"/>
          <a:srcRect/>
          <a:stretch>
            <a:fillRect/>
          </a:stretch>
        </p:blipFill>
        <p:spPr bwMode="auto">
          <a:xfrm>
            <a:off x="304800" y="3505200"/>
            <a:ext cx="3733800" cy="2503488"/>
          </a:xfrm>
          <a:prstGeom prst="rect">
            <a:avLst/>
          </a:prstGeom>
          <a:noFill/>
        </p:spPr>
      </p:pic>
      <p:sp>
        <p:nvSpPr>
          <p:cNvPr id="31751" name="Text Box 7"/>
          <p:cNvSpPr txBox="1">
            <a:spLocks noChangeArrowheads="1"/>
          </p:cNvSpPr>
          <p:nvPr/>
        </p:nvSpPr>
        <p:spPr bwMode="auto">
          <a:xfrm>
            <a:off x="381000" y="6019800"/>
            <a:ext cx="3600450" cy="366713"/>
          </a:xfrm>
          <a:prstGeom prst="rect">
            <a:avLst/>
          </a:prstGeom>
          <a:noFill/>
          <a:ln w="9525">
            <a:noFill/>
            <a:miter lim="800000"/>
            <a:headEnd/>
            <a:tailEnd/>
          </a:ln>
          <a:effectLst/>
        </p:spPr>
        <p:txBody>
          <a:bodyPr wrap="none">
            <a:spAutoFit/>
          </a:bodyPr>
          <a:lstStyle/>
          <a:p>
            <a:r>
              <a:rPr lang="en-US"/>
              <a:t>Japanese carrier </a:t>
            </a:r>
            <a:r>
              <a:rPr lang="en-US" i="1"/>
              <a:t>Hiryu</a:t>
            </a:r>
            <a:r>
              <a:rPr lang="en-US"/>
              <a:t> on flames.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152400" y="228600"/>
            <a:ext cx="8763000" cy="4572000"/>
          </a:xfrm>
        </p:spPr>
        <p:txBody>
          <a:bodyPr/>
          <a:lstStyle/>
          <a:p>
            <a:r>
              <a:rPr lang="en-US" b="1">
                <a:solidFill>
                  <a:schemeClr val="tx2"/>
                </a:solidFill>
              </a:rPr>
              <a:t>A strategy known as</a:t>
            </a:r>
            <a:r>
              <a:rPr lang="en-US" b="1"/>
              <a:t> leapfrogging</a:t>
            </a:r>
            <a:r>
              <a:rPr lang="en-US" b="1">
                <a:solidFill>
                  <a:schemeClr val="tx2"/>
                </a:solidFill>
              </a:rPr>
              <a:t>. They would often leapfrog, or bypass, a heavily defended island and then capture a nearby island that was not well defended.</a:t>
            </a:r>
            <a:r>
              <a:rPr lang="en-US" b="1"/>
              <a:t> </a:t>
            </a:r>
          </a:p>
        </p:txBody>
      </p:sp>
      <p:pic>
        <p:nvPicPr>
          <p:cNvPr id="32773" name="Picture 5" descr="Dead Japanese troops lying in a river bed on Guadalcanal"/>
          <p:cNvPicPr>
            <a:picLocks noChangeAspect="1" noChangeArrowheads="1"/>
          </p:cNvPicPr>
          <p:nvPr/>
        </p:nvPicPr>
        <p:blipFill>
          <a:blip r:embed="rId2" cstate="print"/>
          <a:srcRect/>
          <a:stretch>
            <a:fillRect/>
          </a:stretch>
        </p:blipFill>
        <p:spPr bwMode="auto">
          <a:xfrm>
            <a:off x="4724400" y="2743200"/>
            <a:ext cx="4114800" cy="3243263"/>
          </a:xfrm>
          <a:prstGeom prst="rect">
            <a:avLst/>
          </a:prstGeom>
          <a:noFill/>
        </p:spPr>
      </p:pic>
      <p:sp>
        <p:nvSpPr>
          <p:cNvPr id="32774" name="Text Box 6"/>
          <p:cNvSpPr txBox="1">
            <a:spLocks noChangeArrowheads="1"/>
          </p:cNvSpPr>
          <p:nvPr/>
        </p:nvSpPr>
        <p:spPr bwMode="auto">
          <a:xfrm>
            <a:off x="4953000" y="6019800"/>
            <a:ext cx="3359150" cy="641350"/>
          </a:xfrm>
          <a:prstGeom prst="rect">
            <a:avLst/>
          </a:prstGeom>
          <a:noFill/>
          <a:ln w="9525">
            <a:noFill/>
            <a:miter lim="800000"/>
            <a:headEnd/>
            <a:tailEnd/>
          </a:ln>
          <a:effectLst/>
        </p:spPr>
        <p:txBody>
          <a:bodyPr wrap="none">
            <a:spAutoFit/>
          </a:bodyPr>
          <a:lstStyle/>
          <a:p>
            <a:r>
              <a:rPr lang="en-US" b="1"/>
              <a:t>Dead Japanese troops along </a:t>
            </a:r>
          </a:p>
          <a:p>
            <a:r>
              <a:rPr lang="en-US" b="1"/>
              <a:t>  a riverbed in Guadalcanal.</a:t>
            </a:r>
          </a:p>
        </p:txBody>
      </p:sp>
      <p:pic>
        <p:nvPicPr>
          <p:cNvPr id="32776" name="Picture 8" descr="US Marines head for the beaches of Iwo Jima and one of the bloodiest battles in their Pacific War"/>
          <p:cNvPicPr>
            <a:picLocks noChangeAspect="1" noChangeArrowheads="1"/>
          </p:cNvPicPr>
          <p:nvPr/>
        </p:nvPicPr>
        <p:blipFill>
          <a:blip r:embed="rId3" cstate="print"/>
          <a:srcRect/>
          <a:stretch>
            <a:fillRect/>
          </a:stretch>
        </p:blipFill>
        <p:spPr bwMode="auto">
          <a:xfrm>
            <a:off x="-228600" y="3124200"/>
            <a:ext cx="4800600" cy="2460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04800" y="304800"/>
            <a:ext cx="8839200" cy="4648200"/>
          </a:xfrm>
        </p:spPr>
        <p:txBody>
          <a:bodyPr/>
          <a:lstStyle/>
          <a:p>
            <a:pPr algn="ctr"/>
            <a:r>
              <a:rPr lang="en-US" b="1">
                <a:solidFill>
                  <a:schemeClr val="tx2"/>
                </a:solidFill>
              </a:rPr>
              <a:t>After the shock of the Pearl Harbor attack, American forces in the Pacific needed several months to regroup.</a:t>
            </a:r>
          </a:p>
        </p:txBody>
      </p:sp>
      <p:pic>
        <p:nvPicPr>
          <p:cNvPr id="3077" name="Picture 5" descr="5_exp_sm.gif (34287 bytes)"/>
          <p:cNvPicPr>
            <a:picLocks noChangeAspect="1" noChangeArrowheads="1" noCrop="1"/>
          </p:cNvPicPr>
          <p:nvPr/>
        </p:nvPicPr>
        <p:blipFill>
          <a:blip r:embed="rId2" cstate="print"/>
          <a:srcRect/>
          <a:stretch>
            <a:fillRect/>
          </a:stretch>
        </p:blipFill>
        <p:spPr bwMode="auto">
          <a:xfrm>
            <a:off x="2057400" y="2057400"/>
            <a:ext cx="5257800" cy="4002088"/>
          </a:xfrm>
          <a:prstGeom prst="rect">
            <a:avLst/>
          </a:prstGeom>
          <a:noFill/>
        </p:spPr>
      </p:pic>
      <p:sp>
        <p:nvSpPr>
          <p:cNvPr id="3080" name="Text Box 8"/>
          <p:cNvSpPr txBox="1">
            <a:spLocks noChangeArrowheads="1"/>
          </p:cNvSpPr>
          <p:nvPr/>
        </p:nvSpPr>
        <p:spPr bwMode="auto">
          <a:xfrm>
            <a:off x="2362200" y="6172200"/>
            <a:ext cx="4356100" cy="519113"/>
          </a:xfrm>
          <a:prstGeom prst="rect">
            <a:avLst/>
          </a:prstGeom>
          <a:noFill/>
          <a:ln w="9525">
            <a:noFill/>
            <a:miter lim="800000"/>
            <a:headEnd/>
            <a:tailEnd/>
          </a:ln>
          <a:effectLst/>
        </p:spPr>
        <p:txBody>
          <a:bodyPr wrap="none">
            <a:spAutoFit/>
          </a:bodyPr>
          <a:lstStyle/>
          <a:p>
            <a:r>
              <a:rPr lang="en-US" sz="2800" b="1"/>
              <a:t>Explosion of the </a:t>
            </a:r>
            <a:r>
              <a:rPr lang="en-US" sz="2800" b="1" i="1"/>
              <a:t>Arizona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152400" y="304800"/>
            <a:ext cx="8839200" cy="4754563"/>
          </a:xfrm>
        </p:spPr>
        <p:txBody>
          <a:bodyPr/>
          <a:lstStyle/>
          <a:p>
            <a:pPr algn="ctr"/>
            <a:r>
              <a:rPr lang="en-US" b="1">
                <a:solidFill>
                  <a:schemeClr val="tx2"/>
                </a:solidFill>
              </a:rPr>
              <a:t>Despite the success of leapfrogging, many of the island invasions came at a terrible cost. Thousands of soldiers died in the jungles of the Pacific Islands.</a:t>
            </a:r>
          </a:p>
        </p:txBody>
      </p:sp>
      <p:pic>
        <p:nvPicPr>
          <p:cNvPr id="34821" name="Picture 5" descr="An American soldier fires his Thompson submachine gun against a Japanese position on Cibik Ridge, Bougainville"/>
          <p:cNvPicPr>
            <a:picLocks noChangeAspect="1" noChangeArrowheads="1"/>
          </p:cNvPicPr>
          <p:nvPr/>
        </p:nvPicPr>
        <p:blipFill>
          <a:blip r:embed="rId2" cstate="print"/>
          <a:srcRect/>
          <a:stretch>
            <a:fillRect/>
          </a:stretch>
        </p:blipFill>
        <p:spPr bwMode="auto">
          <a:xfrm>
            <a:off x="2438400" y="2819400"/>
            <a:ext cx="4343400" cy="3267075"/>
          </a:xfrm>
          <a:prstGeom prst="rect">
            <a:avLst/>
          </a:prstGeom>
          <a:noFill/>
        </p:spPr>
      </p:pic>
      <p:sp>
        <p:nvSpPr>
          <p:cNvPr id="34822" name="Text Box 6"/>
          <p:cNvSpPr txBox="1">
            <a:spLocks noChangeArrowheads="1"/>
          </p:cNvSpPr>
          <p:nvPr/>
        </p:nvSpPr>
        <p:spPr bwMode="auto">
          <a:xfrm>
            <a:off x="3184525" y="6208713"/>
            <a:ext cx="3270250" cy="641350"/>
          </a:xfrm>
          <a:prstGeom prst="rect">
            <a:avLst/>
          </a:prstGeom>
          <a:noFill/>
          <a:ln w="9525">
            <a:noFill/>
            <a:miter lim="800000"/>
            <a:headEnd/>
            <a:tailEnd/>
          </a:ln>
          <a:effectLst/>
        </p:spPr>
        <p:txBody>
          <a:bodyPr wrap="none">
            <a:spAutoFit/>
          </a:bodyPr>
          <a:lstStyle/>
          <a:p>
            <a:r>
              <a:rPr lang="en-US" b="1"/>
              <a:t>American soldier firing on a </a:t>
            </a:r>
          </a:p>
          <a:p>
            <a:r>
              <a:rPr lang="en-US" b="1"/>
              <a:t>      Japanese position.</a:t>
            </a:r>
          </a:p>
        </p:txBody>
      </p:sp>
      <p:pic>
        <p:nvPicPr>
          <p:cNvPr id="34823" name="Picture 7" descr="Photo 1"/>
          <p:cNvPicPr>
            <a:picLocks noChangeAspect="1" noChangeArrowheads="1"/>
          </p:cNvPicPr>
          <p:nvPr/>
        </p:nvPicPr>
        <p:blipFill>
          <a:blip r:embed="rId3" cstate="print"/>
          <a:srcRect/>
          <a:stretch>
            <a:fillRect/>
          </a:stretch>
        </p:blipFill>
        <p:spPr bwMode="auto">
          <a:xfrm>
            <a:off x="381000" y="3581400"/>
            <a:ext cx="2514600" cy="1651000"/>
          </a:xfrm>
          <a:prstGeom prst="rect">
            <a:avLst/>
          </a:prstGeom>
          <a:noFill/>
        </p:spPr>
      </p:pic>
      <p:pic>
        <p:nvPicPr>
          <p:cNvPr id="34825" name="Picture 9" descr="Photo 13"/>
          <p:cNvPicPr>
            <a:picLocks noChangeAspect="1" noChangeArrowheads="1"/>
          </p:cNvPicPr>
          <p:nvPr/>
        </p:nvPicPr>
        <p:blipFill>
          <a:blip r:embed="rId4" cstate="print"/>
          <a:srcRect/>
          <a:stretch>
            <a:fillRect/>
          </a:stretch>
        </p:blipFill>
        <p:spPr bwMode="auto">
          <a:xfrm>
            <a:off x="6477000" y="3733800"/>
            <a:ext cx="2286000" cy="15795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52400" y="228600"/>
            <a:ext cx="8839200" cy="4678363"/>
          </a:xfrm>
        </p:spPr>
        <p:txBody>
          <a:bodyPr/>
          <a:lstStyle/>
          <a:p>
            <a:pPr algn="ctr"/>
            <a:r>
              <a:rPr lang="en-US" b="1">
                <a:solidFill>
                  <a:schemeClr val="tx2"/>
                </a:solidFill>
              </a:rPr>
              <a:t>In October 1944, MacArthur made a triumphant return to the Philippines and Marianas Islands, where his forces would battle the Japanese.</a:t>
            </a:r>
            <a:r>
              <a:rPr lang="en-US" b="1"/>
              <a:t> </a:t>
            </a:r>
          </a:p>
        </p:txBody>
      </p:sp>
      <p:pic>
        <p:nvPicPr>
          <p:cNvPr id="35847" name="Picture 7" descr="Image:Douglas MacArthur lands Leyte1.jpg"/>
          <p:cNvPicPr>
            <a:picLocks noChangeAspect="1" noChangeArrowheads="1"/>
          </p:cNvPicPr>
          <p:nvPr/>
        </p:nvPicPr>
        <p:blipFill>
          <a:blip r:embed="rId2" cstate="print"/>
          <a:srcRect/>
          <a:stretch>
            <a:fillRect/>
          </a:stretch>
        </p:blipFill>
        <p:spPr bwMode="auto">
          <a:xfrm>
            <a:off x="1752600" y="2457450"/>
            <a:ext cx="5867400" cy="44005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228600"/>
            <a:ext cx="8915400" cy="4678363"/>
          </a:xfrm>
        </p:spPr>
        <p:txBody>
          <a:bodyPr/>
          <a:lstStyle/>
          <a:p>
            <a:pPr algn="ctr"/>
            <a:r>
              <a:rPr lang="en-US" b="1">
                <a:solidFill>
                  <a:schemeClr val="tx2"/>
                </a:solidFill>
              </a:rPr>
              <a:t>The Marianas victory gave the Allied Pacific force secure bases from which long-range B-29s could make bombing raids on Japan.</a:t>
            </a:r>
          </a:p>
        </p:txBody>
      </p:sp>
      <p:pic>
        <p:nvPicPr>
          <p:cNvPr id="36877" name="Picture 13" descr="Click for Next Image"/>
          <p:cNvPicPr>
            <a:picLocks noChangeAspect="1" noChangeArrowheads="1"/>
          </p:cNvPicPr>
          <p:nvPr/>
        </p:nvPicPr>
        <p:blipFill>
          <a:blip r:embed="rId2" cstate="print"/>
          <a:srcRect/>
          <a:stretch>
            <a:fillRect/>
          </a:stretch>
        </p:blipFill>
        <p:spPr bwMode="auto">
          <a:xfrm>
            <a:off x="3581400" y="2590800"/>
            <a:ext cx="2057400" cy="3886200"/>
          </a:xfrm>
          <a:prstGeom prst="rect">
            <a:avLst/>
          </a:prstGeom>
          <a:noFill/>
        </p:spPr>
      </p:pic>
      <p:pic>
        <p:nvPicPr>
          <p:cNvPr id="36879" name="Picture 15" descr="Click for Next Image"/>
          <p:cNvPicPr>
            <a:picLocks noChangeAspect="1" noChangeArrowheads="1"/>
          </p:cNvPicPr>
          <p:nvPr/>
        </p:nvPicPr>
        <p:blipFill>
          <a:blip r:embed="rId3" cstate="print"/>
          <a:srcRect/>
          <a:stretch>
            <a:fillRect/>
          </a:stretch>
        </p:blipFill>
        <p:spPr bwMode="auto">
          <a:xfrm>
            <a:off x="1422400" y="2590800"/>
            <a:ext cx="2190750" cy="3886200"/>
          </a:xfrm>
          <a:prstGeom prst="rect">
            <a:avLst/>
          </a:prstGeom>
          <a:noFill/>
        </p:spPr>
      </p:pic>
      <p:pic>
        <p:nvPicPr>
          <p:cNvPr id="36881" name="Picture 17" descr="Click for Next Image"/>
          <p:cNvPicPr>
            <a:picLocks noChangeAspect="1" noChangeArrowheads="1"/>
          </p:cNvPicPr>
          <p:nvPr/>
        </p:nvPicPr>
        <p:blipFill>
          <a:blip r:embed="rId4" cstate="print"/>
          <a:srcRect/>
          <a:stretch>
            <a:fillRect/>
          </a:stretch>
        </p:blipFill>
        <p:spPr bwMode="auto">
          <a:xfrm>
            <a:off x="5565775" y="2590800"/>
            <a:ext cx="2295525" cy="3886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52400" y="228600"/>
            <a:ext cx="8839200" cy="4678363"/>
          </a:xfrm>
        </p:spPr>
        <p:txBody>
          <a:bodyPr/>
          <a:lstStyle/>
          <a:p>
            <a:pPr algn="ctr"/>
            <a:r>
              <a:rPr lang="en-US" b="1">
                <a:solidFill>
                  <a:schemeClr val="tx2"/>
                </a:solidFill>
              </a:rPr>
              <a:t>On the small volcanic island of </a:t>
            </a:r>
            <a:r>
              <a:rPr lang="en-US" b="1"/>
              <a:t>Iwo Jima</a:t>
            </a:r>
            <a:r>
              <a:rPr lang="en-US" b="1">
                <a:solidFill>
                  <a:schemeClr val="tx2"/>
                </a:solidFill>
              </a:rPr>
              <a:t>, the Japanese dug caves, tunnels, and concrete bunkers. Three months of Allied bombardment did little to soften the Japanese positions.</a:t>
            </a:r>
          </a:p>
        </p:txBody>
      </p:sp>
      <p:pic>
        <p:nvPicPr>
          <p:cNvPr id="47109" name="Picture 5" descr="main_small"/>
          <p:cNvPicPr>
            <a:picLocks noChangeAspect="1" noChangeArrowheads="1"/>
          </p:cNvPicPr>
          <p:nvPr/>
        </p:nvPicPr>
        <p:blipFill>
          <a:blip r:embed="rId2" cstate="print"/>
          <a:srcRect/>
          <a:stretch>
            <a:fillRect/>
          </a:stretch>
        </p:blipFill>
        <p:spPr bwMode="auto">
          <a:xfrm>
            <a:off x="3048000" y="3114675"/>
            <a:ext cx="3055938" cy="37433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0" y="228600"/>
            <a:ext cx="8839200" cy="4602163"/>
          </a:xfrm>
        </p:spPr>
        <p:txBody>
          <a:bodyPr/>
          <a:lstStyle/>
          <a:p>
            <a:pPr algn="ctr"/>
            <a:r>
              <a:rPr lang="en-US" sz="2800" b="1">
                <a:solidFill>
                  <a:schemeClr val="tx2"/>
                </a:solidFill>
              </a:rPr>
              <a:t>The month-long Battle of Iwo Jima was among the bloodiest of the war. Nearly all of the 22,000 Japanese troops followed their commander’s orders to “</a:t>
            </a:r>
            <a:r>
              <a:rPr lang="en-US" sz="2800" b="1"/>
              <a:t>fight to the death</a:t>
            </a:r>
            <a:r>
              <a:rPr lang="en-US" sz="2800" b="1">
                <a:solidFill>
                  <a:schemeClr val="tx2"/>
                </a:solidFill>
              </a:rPr>
              <a:t>.” More than 6,800 American troops died.</a:t>
            </a:r>
          </a:p>
        </p:txBody>
      </p:sp>
      <p:pic>
        <p:nvPicPr>
          <p:cNvPr id="48133" name="Picture 5" descr="Image:Captured Japanese flag on Iwo Jima.jpg">
            <a:hlinkClick r:id="rId2"/>
          </p:cNvPr>
          <p:cNvPicPr>
            <a:picLocks noChangeAspect="1" noChangeArrowheads="1"/>
          </p:cNvPicPr>
          <p:nvPr/>
        </p:nvPicPr>
        <p:blipFill>
          <a:blip r:embed="rId3" cstate="print"/>
          <a:srcRect/>
          <a:stretch>
            <a:fillRect/>
          </a:stretch>
        </p:blipFill>
        <p:spPr bwMode="auto">
          <a:xfrm>
            <a:off x="3886200" y="2686050"/>
            <a:ext cx="5257800" cy="3943350"/>
          </a:xfrm>
          <a:prstGeom prst="rect">
            <a:avLst/>
          </a:prstGeom>
          <a:noFill/>
        </p:spPr>
      </p:pic>
      <p:pic>
        <p:nvPicPr>
          <p:cNvPr id="48135" name="Picture 7" descr="Image:Stars and Stripes on Mount Suribachi (Iwo Jima).jpg">
            <a:hlinkClick r:id="rId4"/>
          </p:cNvPr>
          <p:cNvPicPr>
            <a:picLocks noChangeAspect="1" noChangeArrowheads="1"/>
          </p:cNvPicPr>
          <p:nvPr/>
        </p:nvPicPr>
        <p:blipFill>
          <a:blip r:embed="rId5" cstate="print"/>
          <a:srcRect/>
          <a:stretch>
            <a:fillRect/>
          </a:stretch>
        </p:blipFill>
        <p:spPr bwMode="auto">
          <a:xfrm>
            <a:off x="609600" y="2743200"/>
            <a:ext cx="2970213" cy="3886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0" y="228600"/>
            <a:ext cx="8839200" cy="4754563"/>
          </a:xfrm>
        </p:spPr>
        <p:txBody>
          <a:bodyPr/>
          <a:lstStyle/>
          <a:p>
            <a:pPr algn="ctr"/>
            <a:r>
              <a:rPr lang="en-US" sz="2800" b="1">
                <a:solidFill>
                  <a:schemeClr val="tx2"/>
                </a:solidFill>
              </a:rPr>
              <a:t>Early in the Pacific War, the Japanese had introduced a new weapon – </a:t>
            </a:r>
            <a:r>
              <a:rPr lang="en-US" sz="2800" b="1"/>
              <a:t>kamikaze pilots</a:t>
            </a:r>
            <a:r>
              <a:rPr lang="en-US" sz="2800" b="1">
                <a:solidFill>
                  <a:schemeClr val="tx2"/>
                </a:solidFill>
              </a:rPr>
              <a:t>. Hundreds of men flew their bomb-filled planes directly into the vessels of the Allied Fleet.</a:t>
            </a:r>
          </a:p>
        </p:txBody>
      </p:sp>
      <p:pic>
        <p:nvPicPr>
          <p:cNvPr id="50181" name="Picture 5" descr="USS Bunker Hill burns after being hit by two kamikaze in 30 seconds."/>
          <p:cNvPicPr>
            <a:picLocks noChangeAspect="1" noChangeArrowheads="1"/>
          </p:cNvPicPr>
          <p:nvPr/>
        </p:nvPicPr>
        <p:blipFill>
          <a:blip r:embed="rId2" cstate="print"/>
          <a:srcRect/>
          <a:stretch>
            <a:fillRect/>
          </a:stretch>
        </p:blipFill>
        <p:spPr bwMode="auto">
          <a:xfrm>
            <a:off x="3733800" y="2438400"/>
            <a:ext cx="5410200" cy="3744913"/>
          </a:xfrm>
          <a:prstGeom prst="rect">
            <a:avLst/>
          </a:prstGeom>
          <a:noFill/>
        </p:spPr>
      </p:pic>
      <p:sp>
        <p:nvSpPr>
          <p:cNvPr id="50182" name="Text Box 6"/>
          <p:cNvSpPr txBox="1">
            <a:spLocks noChangeArrowheads="1"/>
          </p:cNvSpPr>
          <p:nvPr/>
        </p:nvSpPr>
        <p:spPr bwMode="auto">
          <a:xfrm>
            <a:off x="4343400" y="6216650"/>
            <a:ext cx="4286250" cy="641350"/>
          </a:xfrm>
          <a:prstGeom prst="rect">
            <a:avLst/>
          </a:prstGeom>
          <a:noFill/>
          <a:ln w="9525">
            <a:noFill/>
            <a:miter lim="800000"/>
            <a:headEnd/>
            <a:tailEnd/>
          </a:ln>
          <a:effectLst/>
        </p:spPr>
        <p:txBody>
          <a:bodyPr wrap="none">
            <a:spAutoFit/>
          </a:bodyPr>
          <a:lstStyle/>
          <a:p>
            <a:r>
              <a:rPr lang="en-US" b="1" i="1"/>
              <a:t>Bunker Hill</a:t>
            </a:r>
            <a:r>
              <a:rPr lang="en-US" b="1"/>
              <a:t> burning after being struck</a:t>
            </a:r>
          </a:p>
          <a:p>
            <a:r>
              <a:rPr lang="en-US" b="1"/>
              <a:t>            by two Kamikaze pilots.</a:t>
            </a:r>
          </a:p>
        </p:txBody>
      </p:sp>
      <p:pic>
        <p:nvPicPr>
          <p:cNvPr id="50184" name="Picture 8" descr="Image:Lt Yukio Seki in flightgear.jpg"/>
          <p:cNvPicPr>
            <a:picLocks noChangeAspect="1" noChangeArrowheads="1"/>
          </p:cNvPicPr>
          <p:nvPr/>
        </p:nvPicPr>
        <p:blipFill>
          <a:blip r:embed="rId3" cstate="print"/>
          <a:srcRect/>
          <a:stretch>
            <a:fillRect/>
          </a:stretch>
        </p:blipFill>
        <p:spPr bwMode="auto">
          <a:xfrm>
            <a:off x="633413" y="2438400"/>
            <a:ext cx="2860675" cy="3657600"/>
          </a:xfrm>
          <a:prstGeom prst="rect">
            <a:avLst/>
          </a:prstGeom>
          <a:noFill/>
        </p:spPr>
      </p:pic>
      <p:sp>
        <p:nvSpPr>
          <p:cNvPr id="50185" name="Text Box 9"/>
          <p:cNvSpPr txBox="1">
            <a:spLocks noChangeArrowheads="1"/>
          </p:cNvSpPr>
          <p:nvPr/>
        </p:nvSpPr>
        <p:spPr bwMode="auto">
          <a:xfrm>
            <a:off x="1371600" y="6172200"/>
            <a:ext cx="1797050" cy="366713"/>
          </a:xfrm>
          <a:prstGeom prst="rect">
            <a:avLst/>
          </a:prstGeom>
          <a:noFill/>
          <a:ln w="9525">
            <a:noFill/>
            <a:miter lim="800000"/>
            <a:headEnd/>
            <a:tailEnd/>
          </a:ln>
          <a:effectLst/>
        </p:spPr>
        <p:txBody>
          <a:bodyPr wrap="none">
            <a:spAutoFit/>
          </a:bodyPr>
          <a:lstStyle/>
          <a:p>
            <a:r>
              <a:rPr lang="en-US" b="1"/>
              <a:t>Kamikaze Pilot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228600" y="304800"/>
            <a:ext cx="8763000" cy="4678363"/>
          </a:xfrm>
        </p:spPr>
        <p:txBody>
          <a:bodyPr/>
          <a:lstStyle/>
          <a:p>
            <a:pPr algn="ctr"/>
            <a:r>
              <a:rPr lang="en-US" sz="2800" b="1">
                <a:solidFill>
                  <a:schemeClr val="tx2"/>
                </a:solidFill>
              </a:rPr>
              <a:t>The stage was now set for an invasion of Japan. But the United States had scientists working on another option. Scientists of the </a:t>
            </a:r>
            <a:r>
              <a:rPr lang="en-US" sz="2800" b="1"/>
              <a:t>Manhattan Project</a:t>
            </a:r>
            <a:r>
              <a:rPr lang="en-US" sz="2800" b="1">
                <a:solidFill>
                  <a:schemeClr val="tx2"/>
                </a:solidFill>
              </a:rPr>
              <a:t>, had carried out research on developing the world’s first atomic bomb.</a:t>
            </a:r>
          </a:p>
        </p:txBody>
      </p:sp>
      <p:pic>
        <p:nvPicPr>
          <p:cNvPr id="51207" name="Picture 7" descr="Image:Gun-Type Fission Weapon.gif"/>
          <p:cNvPicPr>
            <a:picLocks noChangeAspect="1" noChangeArrowheads="1"/>
          </p:cNvPicPr>
          <p:nvPr/>
        </p:nvPicPr>
        <p:blipFill>
          <a:blip r:embed="rId2" cstate="print"/>
          <a:srcRect/>
          <a:stretch>
            <a:fillRect/>
          </a:stretch>
        </p:blipFill>
        <p:spPr bwMode="auto">
          <a:xfrm>
            <a:off x="533400" y="2743200"/>
            <a:ext cx="7848600" cy="37655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381000" y="304800"/>
            <a:ext cx="3657600" cy="5973763"/>
          </a:xfrm>
        </p:spPr>
        <p:txBody>
          <a:bodyPr/>
          <a:lstStyle/>
          <a:p>
            <a:r>
              <a:rPr lang="en-US" sz="2800" b="1"/>
              <a:t>The Manhattan Project resulted in the creation of the first nuclear weapon, and the first-ever nuclear detonation, known as the </a:t>
            </a:r>
            <a:r>
              <a:rPr lang="en-US" sz="2800" b="1">
                <a:solidFill>
                  <a:schemeClr val="tx1"/>
                </a:solidFill>
              </a:rPr>
              <a:t>Trinity test</a:t>
            </a:r>
            <a:r>
              <a:rPr lang="en-US" sz="2800" b="1"/>
              <a:t> on July 16, 1945 in New Mexico.</a:t>
            </a:r>
          </a:p>
        </p:txBody>
      </p:sp>
      <p:pic>
        <p:nvPicPr>
          <p:cNvPr id="61446" name="Picture 6" descr="Image:Trinity shot color.jpg"/>
          <p:cNvPicPr>
            <a:picLocks noChangeAspect="1" noChangeArrowheads="1"/>
          </p:cNvPicPr>
          <p:nvPr/>
        </p:nvPicPr>
        <p:blipFill>
          <a:blip r:embed="rId2" cstate="print"/>
          <a:srcRect/>
          <a:stretch>
            <a:fillRect/>
          </a:stretch>
        </p:blipFill>
        <p:spPr bwMode="auto">
          <a:xfrm>
            <a:off x="4267200" y="609600"/>
            <a:ext cx="4572000" cy="5715000"/>
          </a:xfrm>
          <a:prstGeom prst="rect">
            <a:avLst/>
          </a:prstGeom>
          <a:noFill/>
        </p:spPr>
      </p:pic>
      <p:sp>
        <p:nvSpPr>
          <p:cNvPr id="61447" name="Text Box 7"/>
          <p:cNvSpPr txBox="1">
            <a:spLocks noChangeArrowheads="1"/>
          </p:cNvSpPr>
          <p:nvPr/>
        </p:nvSpPr>
        <p:spPr bwMode="auto">
          <a:xfrm>
            <a:off x="6019800" y="6491288"/>
            <a:ext cx="2012950" cy="366712"/>
          </a:xfrm>
          <a:prstGeom prst="rect">
            <a:avLst/>
          </a:prstGeom>
          <a:noFill/>
          <a:ln w="9525">
            <a:noFill/>
            <a:miter lim="800000"/>
            <a:headEnd/>
            <a:tailEnd/>
          </a:ln>
          <a:effectLst/>
        </p:spPr>
        <p:txBody>
          <a:bodyPr wrap="none">
            <a:spAutoFit/>
          </a:bodyPr>
          <a:lstStyle/>
          <a:p>
            <a:r>
              <a:rPr lang="en-US" b="1"/>
              <a:t>Trinity explosion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228600" y="304800"/>
            <a:ext cx="8686800" cy="4983163"/>
          </a:xfrm>
        </p:spPr>
        <p:txBody>
          <a:bodyPr/>
          <a:lstStyle/>
          <a:p>
            <a:pPr algn="ctr"/>
            <a:r>
              <a:rPr lang="en-US" b="1">
                <a:solidFill>
                  <a:schemeClr val="tx2"/>
                </a:solidFill>
              </a:rPr>
              <a:t>After Iwo Jima and Okinawa, President Truman knew an invasion of Japan would produce enormous casualties. The number of Allies killed and wounded might reach half a million.</a:t>
            </a:r>
            <a:r>
              <a:rPr lang="en-US" sz="2800" b="1"/>
              <a:t> </a:t>
            </a:r>
          </a:p>
        </p:txBody>
      </p:sp>
      <p:pic>
        <p:nvPicPr>
          <p:cNvPr id="52231" name="Picture 7" descr="Image:Fat man.jpg"/>
          <p:cNvPicPr>
            <a:picLocks noChangeAspect="1" noChangeArrowheads="1"/>
          </p:cNvPicPr>
          <p:nvPr/>
        </p:nvPicPr>
        <p:blipFill>
          <a:blip r:embed="rId2" cstate="print"/>
          <a:srcRect/>
          <a:stretch>
            <a:fillRect/>
          </a:stretch>
        </p:blipFill>
        <p:spPr bwMode="auto">
          <a:xfrm>
            <a:off x="2514600" y="3048000"/>
            <a:ext cx="4267200" cy="2833688"/>
          </a:xfrm>
          <a:prstGeom prst="rect">
            <a:avLst/>
          </a:prstGeom>
          <a:noFill/>
        </p:spPr>
      </p:pic>
      <p:sp>
        <p:nvSpPr>
          <p:cNvPr id="52232" name="Text Box 8"/>
          <p:cNvSpPr txBox="1">
            <a:spLocks noChangeArrowheads="1"/>
          </p:cNvSpPr>
          <p:nvPr/>
        </p:nvSpPr>
        <p:spPr bwMode="auto">
          <a:xfrm>
            <a:off x="3886200" y="6019800"/>
            <a:ext cx="1639888" cy="457200"/>
          </a:xfrm>
          <a:prstGeom prst="rect">
            <a:avLst/>
          </a:prstGeom>
          <a:noFill/>
          <a:ln w="9525">
            <a:noFill/>
            <a:miter lim="800000"/>
            <a:headEnd/>
            <a:tailEnd/>
          </a:ln>
          <a:effectLst/>
        </p:spPr>
        <p:txBody>
          <a:bodyPr wrap="none">
            <a:spAutoFit/>
          </a:bodyPr>
          <a:lstStyle/>
          <a:p>
            <a:r>
              <a:rPr lang="en-US" sz="2400" b="1"/>
              <a:t>“Fat Man”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4294967295"/>
          </p:nvPr>
        </p:nvSpPr>
        <p:spPr>
          <a:xfrm>
            <a:off x="0" y="152400"/>
            <a:ext cx="8991600" cy="4572000"/>
          </a:xfrm>
        </p:spPr>
        <p:txBody>
          <a:bodyPr/>
          <a:lstStyle/>
          <a:p>
            <a:r>
              <a:rPr lang="en-US" b="1">
                <a:solidFill>
                  <a:schemeClr val="tx2"/>
                </a:solidFill>
              </a:rPr>
              <a:t>Truman had to</a:t>
            </a:r>
            <a:r>
              <a:rPr lang="en-US" b="1"/>
              <a:t> </a:t>
            </a:r>
            <a:r>
              <a:rPr lang="en-US" b="1">
                <a:solidFill>
                  <a:schemeClr val="tx2"/>
                </a:solidFill>
              </a:rPr>
              <a:t>decide</a:t>
            </a:r>
            <a:r>
              <a:rPr lang="en-US" b="1"/>
              <a:t> </a:t>
            </a:r>
            <a:r>
              <a:rPr lang="en-US" b="1">
                <a:solidFill>
                  <a:schemeClr val="tx2"/>
                </a:solidFill>
              </a:rPr>
              <a:t>whether to drop the atomic bomb on Japan or to launch an invasion of Japan</a:t>
            </a:r>
            <a:r>
              <a:rPr lang="en-US" b="1"/>
              <a:t>.</a:t>
            </a:r>
          </a:p>
          <a:p>
            <a:endParaRPr lang="en-US"/>
          </a:p>
        </p:txBody>
      </p:sp>
      <p:pic>
        <p:nvPicPr>
          <p:cNvPr id="65540" name="Picture 4" descr="Harry S. Truman"/>
          <p:cNvPicPr>
            <a:picLocks noChangeAspect="1" noChangeArrowheads="1"/>
          </p:cNvPicPr>
          <p:nvPr/>
        </p:nvPicPr>
        <p:blipFill>
          <a:blip r:embed="rId2" cstate="print"/>
          <a:srcRect/>
          <a:stretch>
            <a:fillRect/>
          </a:stretch>
        </p:blipFill>
        <p:spPr bwMode="auto">
          <a:xfrm>
            <a:off x="4572000" y="1524000"/>
            <a:ext cx="3840163" cy="4800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04800" y="304800"/>
            <a:ext cx="8382000" cy="4678363"/>
          </a:xfrm>
        </p:spPr>
        <p:txBody>
          <a:bodyPr/>
          <a:lstStyle/>
          <a:p>
            <a:pPr algn="ctr"/>
            <a:r>
              <a:rPr lang="en-US" b="1">
                <a:solidFill>
                  <a:schemeClr val="tx2"/>
                </a:solidFill>
              </a:rPr>
              <a:t>During this time, Japan went after the region’s natural resources, including oil and rubber.</a:t>
            </a:r>
          </a:p>
        </p:txBody>
      </p:sp>
      <p:pic>
        <p:nvPicPr>
          <p:cNvPr id="4109" name="Picture 13" descr="Japanese troops pass a destroyed railroad bridge as they enter Burma from neighboring Thailand"/>
          <p:cNvPicPr>
            <a:picLocks noChangeAspect="1" noChangeArrowheads="1"/>
          </p:cNvPicPr>
          <p:nvPr/>
        </p:nvPicPr>
        <p:blipFill>
          <a:blip r:embed="rId2" cstate="print"/>
          <a:srcRect/>
          <a:stretch>
            <a:fillRect/>
          </a:stretch>
        </p:blipFill>
        <p:spPr bwMode="auto">
          <a:xfrm>
            <a:off x="152400" y="2438400"/>
            <a:ext cx="4953000" cy="3368675"/>
          </a:xfrm>
          <a:prstGeom prst="rect">
            <a:avLst/>
          </a:prstGeom>
          <a:noFill/>
        </p:spPr>
      </p:pic>
      <p:sp>
        <p:nvSpPr>
          <p:cNvPr id="4110" name="Text Box 14"/>
          <p:cNvSpPr txBox="1">
            <a:spLocks noChangeArrowheads="1"/>
          </p:cNvSpPr>
          <p:nvPr/>
        </p:nvSpPr>
        <p:spPr bwMode="auto">
          <a:xfrm>
            <a:off x="457200" y="5943600"/>
            <a:ext cx="4095750" cy="457200"/>
          </a:xfrm>
          <a:prstGeom prst="rect">
            <a:avLst/>
          </a:prstGeom>
          <a:noFill/>
          <a:ln w="9525">
            <a:noFill/>
            <a:miter lim="800000"/>
            <a:headEnd/>
            <a:tailEnd/>
          </a:ln>
          <a:effectLst/>
        </p:spPr>
        <p:txBody>
          <a:bodyPr wrap="none">
            <a:spAutoFit/>
          </a:bodyPr>
          <a:lstStyle/>
          <a:p>
            <a:r>
              <a:rPr lang="en-US" sz="2400" b="1"/>
              <a:t>Japanese troops in Burma.</a:t>
            </a:r>
          </a:p>
        </p:txBody>
      </p:sp>
      <p:pic>
        <p:nvPicPr>
          <p:cNvPr id="4112" name="Picture 16" descr="Japanese troops cautiously scale a hill during their advance to Singapore"/>
          <p:cNvPicPr>
            <a:picLocks noChangeAspect="1" noChangeArrowheads="1"/>
          </p:cNvPicPr>
          <p:nvPr/>
        </p:nvPicPr>
        <p:blipFill>
          <a:blip r:embed="rId3" cstate="print"/>
          <a:srcRect/>
          <a:stretch>
            <a:fillRect/>
          </a:stretch>
        </p:blipFill>
        <p:spPr bwMode="auto">
          <a:xfrm>
            <a:off x="5486400" y="1981200"/>
            <a:ext cx="2835275" cy="4038600"/>
          </a:xfrm>
          <a:prstGeom prst="rect">
            <a:avLst/>
          </a:prstGeom>
          <a:noFill/>
        </p:spPr>
      </p:pic>
      <p:sp>
        <p:nvSpPr>
          <p:cNvPr id="4113" name="Text Box 17"/>
          <p:cNvSpPr txBox="1">
            <a:spLocks noChangeArrowheads="1"/>
          </p:cNvSpPr>
          <p:nvPr/>
        </p:nvSpPr>
        <p:spPr bwMode="auto">
          <a:xfrm>
            <a:off x="5715000" y="6019800"/>
            <a:ext cx="2751138" cy="701675"/>
          </a:xfrm>
          <a:prstGeom prst="rect">
            <a:avLst/>
          </a:prstGeom>
          <a:noFill/>
          <a:ln w="9525">
            <a:noFill/>
            <a:miter lim="800000"/>
            <a:headEnd/>
            <a:tailEnd/>
          </a:ln>
          <a:effectLst/>
        </p:spPr>
        <p:txBody>
          <a:bodyPr wrap="none">
            <a:spAutoFit/>
          </a:bodyPr>
          <a:lstStyle/>
          <a:p>
            <a:r>
              <a:rPr lang="en-US" sz="2000" b="1"/>
              <a:t>Japanese soldiers in </a:t>
            </a:r>
          </a:p>
          <a:p>
            <a:r>
              <a:rPr lang="en-US" sz="2000" b="1"/>
              <a:t>         Singapore.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28600" y="304800"/>
            <a:ext cx="8763000" cy="4572000"/>
          </a:xfrm>
        </p:spPr>
        <p:txBody>
          <a:bodyPr/>
          <a:lstStyle/>
          <a:p>
            <a:pPr algn="ctr"/>
            <a:r>
              <a:rPr lang="en-US" b="1">
                <a:solidFill>
                  <a:schemeClr val="tx2"/>
                </a:solidFill>
              </a:rPr>
              <a:t>The Japanese seemed ready to fight to the last man, woman, and child, in the spirit of the kamikaze. Many believed only the shock of an atomic bomb would end the Japanese resistance.</a:t>
            </a:r>
          </a:p>
        </p:txBody>
      </p:sp>
      <p:pic>
        <p:nvPicPr>
          <p:cNvPr id="53255" name="Picture 7" descr="Image:Chiran high school girls wave kamikaze pilot.jpg"/>
          <p:cNvPicPr>
            <a:picLocks noChangeAspect="1" noChangeArrowheads="1"/>
          </p:cNvPicPr>
          <p:nvPr/>
        </p:nvPicPr>
        <p:blipFill>
          <a:blip r:embed="rId2" cstate="print"/>
          <a:srcRect/>
          <a:stretch>
            <a:fillRect/>
          </a:stretch>
        </p:blipFill>
        <p:spPr bwMode="auto">
          <a:xfrm>
            <a:off x="304800" y="3352800"/>
            <a:ext cx="5181600" cy="3279775"/>
          </a:xfrm>
          <a:prstGeom prst="rect">
            <a:avLst/>
          </a:prstGeom>
          <a:noFill/>
        </p:spPr>
      </p:pic>
      <p:sp>
        <p:nvSpPr>
          <p:cNvPr id="53256" name="Text Box 8"/>
          <p:cNvSpPr txBox="1">
            <a:spLocks noChangeArrowheads="1"/>
          </p:cNvSpPr>
          <p:nvPr/>
        </p:nvSpPr>
        <p:spPr bwMode="auto">
          <a:xfrm>
            <a:off x="5638800" y="4343400"/>
            <a:ext cx="3295650" cy="915988"/>
          </a:xfrm>
          <a:prstGeom prst="rect">
            <a:avLst/>
          </a:prstGeom>
          <a:noFill/>
          <a:ln w="9525">
            <a:noFill/>
            <a:miter lim="800000"/>
            <a:headEnd/>
            <a:tailEnd/>
          </a:ln>
          <a:effectLst/>
        </p:spPr>
        <p:txBody>
          <a:bodyPr wrap="none">
            <a:spAutoFit/>
          </a:bodyPr>
          <a:lstStyle/>
          <a:p>
            <a:r>
              <a:rPr lang="en-US" b="1"/>
              <a:t>Kamikaze pilot receiving</a:t>
            </a:r>
          </a:p>
          <a:p>
            <a:r>
              <a:rPr lang="en-US" b="1"/>
              <a:t>A cheerful farewell by young</a:t>
            </a:r>
          </a:p>
          <a:p>
            <a:r>
              <a:rPr lang="en-US" b="1"/>
              <a:t>Japanese girls.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152400" y="228600"/>
            <a:ext cx="8991600" cy="4572000"/>
          </a:xfrm>
        </p:spPr>
        <p:txBody>
          <a:bodyPr/>
          <a:lstStyle/>
          <a:p>
            <a:pPr algn="ctr"/>
            <a:r>
              <a:rPr lang="en-US" b="1">
                <a:solidFill>
                  <a:schemeClr val="tx2"/>
                </a:solidFill>
              </a:rPr>
              <a:t>On August 6, 1945, a B-29 named the </a:t>
            </a:r>
            <a:r>
              <a:rPr lang="en-US" b="1"/>
              <a:t>Enola Gay</a:t>
            </a:r>
            <a:r>
              <a:rPr lang="en-US" b="1">
                <a:solidFill>
                  <a:schemeClr val="tx2"/>
                </a:solidFill>
              </a:rPr>
              <a:t> dropped an atomic bomb on </a:t>
            </a:r>
            <a:r>
              <a:rPr lang="en-US" b="1"/>
              <a:t>Hiroshima</a:t>
            </a:r>
            <a:r>
              <a:rPr lang="en-US" b="1">
                <a:solidFill>
                  <a:schemeClr val="tx2"/>
                </a:solidFill>
              </a:rPr>
              <a:t>, Japan, a city of 300,000 people. Within seconds of the explosion, up to 80,000 people died.</a:t>
            </a:r>
            <a:r>
              <a:rPr lang="en-US"/>
              <a:t> </a:t>
            </a:r>
          </a:p>
        </p:txBody>
      </p:sp>
      <p:pic>
        <p:nvPicPr>
          <p:cNvPr id="54277" name="Picture 5" descr="Image:Atomic cloud over Hiroshima.jpg"/>
          <p:cNvPicPr>
            <a:picLocks noChangeAspect="1" noChangeArrowheads="1"/>
          </p:cNvPicPr>
          <p:nvPr/>
        </p:nvPicPr>
        <p:blipFill>
          <a:blip r:embed="rId2" cstate="print"/>
          <a:srcRect/>
          <a:stretch>
            <a:fillRect/>
          </a:stretch>
        </p:blipFill>
        <p:spPr bwMode="auto">
          <a:xfrm>
            <a:off x="914400" y="3124200"/>
            <a:ext cx="2749550" cy="3429000"/>
          </a:xfrm>
          <a:prstGeom prst="rect">
            <a:avLst/>
          </a:prstGeom>
          <a:noFill/>
        </p:spPr>
      </p:pic>
      <p:pic>
        <p:nvPicPr>
          <p:cNvPr id="54279" name="Picture 7" descr="Image:Hiroshima aftermath.jpg"/>
          <p:cNvPicPr>
            <a:picLocks noChangeAspect="1" noChangeArrowheads="1"/>
          </p:cNvPicPr>
          <p:nvPr/>
        </p:nvPicPr>
        <p:blipFill>
          <a:blip r:embed="rId3" cstate="print"/>
          <a:srcRect/>
          <a:stretch>
            <a:fillRect/>
          </a:stretch>
        </p:blipFill>
        <p:spPr bwMode="auto">
          <a:xfrm>
            <a:off x="4038600" y="3581400"/>
            <a:ext cx="4633913" cy="25273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0" y="381000"/>
            <a:ext cx="8991600" cy="4572000"/>
          </a:xfrm>
        </p:spPr>
        <p:txBody>
          <a:bodyPr/>
          <a:lstStyle/>
          <a:p>
            <a:pPr algn="ctr"/>
            <a:r>
              <a:rPr lang="en-US">
                <a:solidFill>
                  <a:schemeClr val="tx2"/>
                </a:solidFill>
              </a:rPr>
              <a:t>Three days later, the U.S. dropped a second atomic bomb. This bomb destroyed the city of </a:t>
            </a:r>
            <a:r>
              <a:rPr lang="en-US"/>
              <a:t>Nagasaki</a:t>
            </a:r>
            <a:r>
              <a:rPr lang="en-US">
                <a:solidFill>
                  <a:schemeClr val="tx2"/>
                </a:solidFill>
              </a:rPr>
              <a:t>, killing 40,000 people instantly.</a:t>
            </a:r>
          </a:p>
        </p:txBody>
      </p:sp>
      <p:pic>
        <p:nvPicPr>
          <p:cNvPr id="55301" name="Picture 5" descr="Nagasakibomb"/>
          <p:cNvPicPr>
            <a:picLocks noChangeAspect="1" noChangeArrowheads="1"/>
          </p:cNvPicPr>
          <p:nvPr/>
        </p:nvPicPr>
        <p:blipFill>
          <a:blip r:embed="rId2" cstate="print"/>
          <a:srcRect/>
          <a:stretch>
            <a:fillRect/>
          </a:stretch>
        </p:blipFill>
        <p:spPr bwMode="auto">
          <a:xfrm>
            <a:off x="2895600" y="2133600"/>
            <a:ext cx="3787775" cy="446246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0" y="304800"/>
            <a:ext cx="8915400" cy="4876800"/>
          </a:xfrm>
        </p:spPr>
        <p:txBody>
          <a:bodyPr/>
          <a:lstStyle/>
          <a:p>
            <a:pPr algn="ctr"/>
            <a:r>
              <a:rPr lang="en-US" b="1">
                <a:solidFill>
                  <a:schemeClr val="tx2"/>
                </a:solidFill>
              </a:rPr>
              <a:t>As many as 250,000 Japanese may have died from the two atomic bombs, either directly or as the result of burns, radiation poisoning, or cancer.</a:t>
            </a:r>
            <a:r>
              <a:rPr lang="en-US" sz="2800"/>
              <a:t> </a:t>
            </a:r>
          </a:p>
        </p:txBody>
      </p:sp>
      <p:pic>
        <p:nvPicPr>
          <p:cNvPr id="56324" name="Picture 4" descr="The energy released by the bomb was powerful enough to burn through clothing. The dark portions of the garments this victim wore at the time of the blast were emblazoned on to the flesh as scars, while skin underneath the lighter parts (which absorb less energy) was not damaged as badly."/>
          <p:cNvPicPr>
            <a:picLocks noChangeAspect="1" noChangeArrowheads="1"/>
          </p:cNvPicPr>
          <p:nvPr/>
        </p:nvPicPr>
        <p:blipFill>
          <a:blip r:embed="rId2" cstate="print"/>
          <a:srcRect/>
          <a:stretch>
            <a:fillRect/>
          </a:stretch>
        </p:blipFill>
        <p:spPr bwMode="auto">
          <a:xfrm>
            <a:off x="2819400" y="2514600"/>
            <a:ext cx="3657600" cy="43434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28600" y="228600"/>
            <a:ext cx="8763000" cy="4602163"/>
          </a:xfrm>
        </p:spPr>
        <p:txBody>
          <a:bodyPr/>
          <a:lstStyle/>
          <a:p>
            <a:pPr algn="ctr"/>
            <a:r>
              <a:rPr lang="en-US" sz="2800" b="1">
                <a:solidFill>
                  <a:schemeClr val="tx2"/>
                </a:solidFill>
              </a:rPr>
              <a:t>The destruction of Nagasaki brought a Japanese surrender. Truman received this informal surrender on August 14, Victory over Japan Day (</a:t>
            </a:r>
            <a:r>
              <a:rPr lang="en-US" sz="2800" b="1"/>
              <a:t>V-J Day</a:t>
            </a:r>
            <a:r>
              <a:rPr lang="en-US" sz="2800" b="1">
                <a:solidFill>
                  <a:schemeClr val="tx2"/>
                </a:solidFill>
              </a:rPr>
              <a:t>). The terms of the surrender allowed the emperor to keep his office but only in a ceremonial role.</a:t>
            </a:r>
            <a:r>
              <a:rPr lang="en-US"/>
              <a:t> </a:t>
            </a:r>
          </a:p>
        </p:txBody>
      </p:sp>
      <p:pic>
        <p:nvPicPr>
          <p:cNvPr id="58377" name="Picture 9" descr="Photo of  US Military Personnel And Civilian Women Reading Newspaper. Head line Reads Japan Gives Up."/>
          <p:cNvPicPr>
            <a:picLocks noChangeAspect="1" noChangeArrowheads="1"/>
          </p:cNvPicPr>
          <p:nvPr/>
        </p:nvPicPr>
        <p:blipFill>
          <a:blip r:embed="rId2" cstate="print"/>
          <a:srcRect/>
          <a:stretch>
            <a:fillRect/>
          </a:stretch>
        </p:blipFill>
        <p:spPr bwMode="auto">
          <a:xfrm>
            <a:off x="2438400" y="3124200"/>
            <a:ext cx="4495800" cy="34734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228600" y="228600"/>
            <a:ext cx="8686800" cy="4602163"/>
          </a:xfrm>
        </p:spPr>
        <p:txBody>
          <a:bodyPr/>
          <a:lstStyle/>
          <a:p>
            <a:pPr algn="ctr"/>
            <a:r>
              <a:rPr lang="en-US" b="1">
                <a:solidFill>
                  <a:schemeClr val="tx2"/>
                </a:solidFill>
              </a:rPr>
              <a:t>The Allies officially accepted the Japanese surrender aboard the American battleship </a:t>
            </a:r>
            <a:r>
              <a:rPr lang="en-US" b="1" i="1">
                <a:solidFill>
                  <a:schemeClr val="tx2"/>
                </a:solidFill>
              </a:rPr>
              <a:t>Missouri</a:t>
            </a:r>
            <a:r>
              <a:rPr lang="en-US" b="1">
                <a:solidFill>
                  <a:schemeClr val="tx2"/>
                </a:solidFill>
              </a:rPr>
              <a:t> in Tokyo Bay on September 2, 1945. </a:t>
            </a:r>
          </a:p>
        </p:txBody>
      </p:sp>
      <p:pic>
        <p:nvPicPr>
          <p:cNvPr id="59396" name="Picture 4" descr="right1"/>
          <p:cNvPicPr>
            <a:picLocks noChangeAspect="1" noChangeArrowheads="1"/>
          </p:cNvPicPr>
          <p:nvPr/>
        </p:nvPicPr>
        <p:blipFill>
          <a:blip r:embed="rId2" cstate="print"/>
          <a:srcRect/>
          <a:stretch>
            <a:fillRect/>
          </a:stretch>
        </p:blipFill>
        <p:spPr bwMode="auto">
          <a:xfrm>
            <a:off x="4419600" y="2438400"/>
            <a:ext cx="4419600" cy="3360738"/>
          </a:xfrm>
          <a:prstGeom prst="rect">
            <a:avLst/>
          </a:prstGeom>
          <a:noFill/>
        </p:spPr>
      </p:pic>
      <p:pic>
        <p:nvPicPr>
          <p:cNvPr id="59397" name="Picture 5" descr="300px-MissouriSurrender"/>
          <p:cNvPicPr>
            <a:picLocks noChangeAspect="1" noChangeArrowheads="1"/>
          </p:cNvPicPr>
          <p:nvPr/>
        </p:nvPicPr>
        <p:blipFill>
          <a:blip r:embed="rId3" cstate="print"/>
          <a:srcRect/>
          <a:stretch>
            <a:fillRect/>
          </a:stretch>
        </p:blipFill>
        <p:spPr bwMode="auto">
          <a:xfrm>
            <a:off x="838200" y="3429000"/>
            <a:ext cx="4419600" cy="3124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52400" y="228600"/>
            <a:ext cx="8991600" cy="4830763"/>
          </a:xfrm>
        </p:spPr>
        <p:txBody>
          <a:bodyPr/>
          <a:lstStyle/>
          <a:p>
            <a:pPr algn="ctr"/>
            <a:r>
              <a:rPr lang="en-US" sz="2800" b="1">
                <a:solidFill>
                  <a:schemeClr val="tx2"/>
                </a:solidFill>
              </a:rPr>
              <a:t>About 55 million died (30 million civilians) during World War II. The Soviet Union paid the highest human cost, with more than 20 million of its people killed. Some 400,000 Americans gave their lives. </a:t>
            </a:r>
          </a:p>
        </p:txBody>
      </p:sp>
      <p:pic>
        <p:nvPicPr>
          <p:cNvPr id="60422" name="Picture 6" descr="Photo of US Pilots on the Deck of a US Carrier Cheering Beside Their Plane "/>
          <p:cNvPicPr>
            <a:picLocks noChangeAspect="1" noChangeArrowheads="1"/>
          </p:cNvPicPr>
          <p:nvPr/>
        </p:nvPicPr>
        <p:blipFill>
          <a:blip r:embed="rId2" cstate="print"/>
          <a:srcRect/>
          <a:stretch>
            <a:fillRect/>
          </a:stretch>
        </p:blipFill>
        <p:spPr bwMode="auto">
          <a:xfrm>
            <a:off x="3733800" y="2590800"/>
            <a:ext cx="5029200" cy="3865563"/>
          </a:xfrm>
          <a:prstGeom prst="rect">
            <a:avLst/>
          </a:prstGeom>
          <a:noFill/>
        </p:spPr>
      </p:pic>
      <p:pic>
        <p:nvPicPr>
          <p:cNvPr id="60426" name="Picture 10" descr="VJDayKiss"/>
          <p:cNvPicPr>
            <a:picLocks noChangeAspect="1" noChangeArrowheads="1"/>
          </p:cNvPicPr>
          <p:nvPr/>
        </p:nvPicPr>
        <p:blipFill>
          <a:blip r:embed="rId3" cstate="print"/>
          <a:srcRect/>
          <a:stretch>
            <a:fillRect/>
          </a:stretch>
        </p:blipFill>
        <p:spPr bwMode="auto">
          <a:xfrm>
            <a:off x="533400" y="2590800"/>
            <a:ext cx="3063875" cy="4267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304800"/>
            <a:ext cx="8229600" cy="4525963"/>
          </a:xfrm>
        </p:spPr>
        <p:txBody>
          <a:bodyPr/>
          <a:lstStyle/>
          <a:p>
            <a:pPr algn="ctr"/>
            <a:r>
              <a:rPr lang="en-US" b="1">
                <a:solidFill>
                  <a:schemeClr val="tx2"/>
                </a:solidFill>
              </a:rPr>
              <a:t>By the end of March 1942, the Japanese had captured British Hong Kong and Singapore, the American islands of Guam and Wake, and the oil-rich Dutch East Indies.</a:t>
            </a:r>
            <a:r>
              <a:rPr lang="en-US" b="1"/>
              <a:t> </a:t>
            </a:r>
          </a:p>
        </p:txBody>
      </p:sp>
      <p:pic>
        <p:nvPicPr>
          <p:cNvPr id="6149" name="Picture 5" descr="The cruiser  IJN Yubari, Admiral Kajioka’s flagship. Below are photographs of the Tenryu {2nd from top} and the Tatsuta (3rd from top}"/>
          <p:cNvPicPr>
            <a:picLocks noChangeAspect="1" noChangeArrowheads="1"/>
          </p:cNvPicPr>
          <p:nvPr/>
        </p:nvPicPr>
        <p:blipFill>
          <a:blip r:embed="rId2" cstate="print"/>
          <a:srcRect/>
          <a:stretch>
            <a:fillRect/>
          </a:stretch>
        </p:blipFill>
        <p:spPr bwMode="auto">
          <a:xfrm>
            <a:off x="1143000" y="3048000"/>
            <a:ext cx="7162800" cy="3122613"/>
          </a:xfrm>
          <a:prstGeom prst="rect">
            <a:avLst/>
          </a:prstGeom>
          <a:noFill/>
        </p:spPr>
      </p:pic>
      <p:sp>
        <p:nvSpPr>
          <p:cNvPr id="6150" name="Text Box 6"/>
          <p:cNvSpPr txBox="1">
            <a:spLocks noChangeArrowheads="1"/>
          </p:cNvSpPr>
          <p:nvPr/>
        </p:nvSpPr>
        <p:spPr bwMode="auto">
          <a:xfrm>
            <a:off x="2514600" y="6172200"/>
            <a:ext cx="4359275" cy="519113"/>
          </a:xfrm>
          <a:prstGeom prst="rect">
            <a:avLst/>
          </a:prstGeom>
          <a:noFill/>
          <a:ln w="9525">
            <a:noFill/>
            <a:miter lim="800000"/>
            <a:headEnd/>
            <a:tailEnd/>
          </a:ln>
          <a:effectLst/>
        </p:spPr>
        <p:txBody>
          <a:bodyPr wrap="none">
            <a:spAutoFit/>
          </a:bodyPr>
          <a:lstStyle/>
          <a:p>
            <a:r>
              <a:rPr lang="en-US" sz="2800" b="1"/>
              <a:t>Japanese Cruiser </a:t>
            </a:r>
            <a:r>
              <a:rPr lang="en-US" sz="2800" b="1" i="1"/>
              <a:t>Yubari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228600"/>
            <a:ext cx="8915400" cy="4572000"/>
          </a:xfrm>
        </p:spPr>
        <p:txBody>
          <a:bodyPr/>
          <a:lstStyle/>
          <a:p>
            <a:pPr algn="ctr"/>
            <a:r>
              <a:rPr lang="en-US" b="1">
                <a:solidFill>
                  <a:schemeClr val="tx2"/>
                </a:solidFill>
              </a:rPr>
              <a:t>In the Philippines, Americans and Filipinos under U.S. General Douglas MacArthur resisted a fierce Japanese campaign.</a:t>
            </a:r>
            <a:r>
              <a:rPr lang="en-US" b="1"/>
              <a:t> </a:t>
            </a:r>
          </a:p>
        </p:txBody>
      </p:sp>
      <p:pic>
        <p:nvPicPr>
          <p:cNvPr id="7173" name="Picture 5" descr="US troops in the Philippines prepare to meeting the Japanese invaders who landed on the islands in December 1941"/>
          <p:cNvPicPr>
            <a:picLocks noChangeAspect="1" noChangeArrowheads="1"/>
          </p:cNvPicPr>
          <p:nvPr/>
        </p:nvPicPr>
        <p:blipFill>
          <a:blip r:embed="rId2" cstate="print"/>
          <a:srcRect/>
          <a:stretch>
            <a:fillRect/>
          </a:stretch>
        </p:blipFill>
        <p:spPr bwMode="auto">
          <a:xfrm>
            <a:off x="4343400" y="2438400"/>
            <a:ext cx="4343400" cy="3179763"/>
          </a:xfrm>
          <a:prstGeom prst="rect">
            <a:avLst/>
          </a:prstGeom>
          <a:noFill/>
        </p:spPr>
      </p:pic>
      <p:sp>
        <p:nvSpPr>
          <p:cNvPr id="7174" name="Text Box 6"/>
          <p:cNvSpPr txBox="1">
            <a:spLocks noChangeArrowheads="1"/>
          </p:cNvSpPr>
          <p:nvPr/>
        </p:nvSpPr>
        <p:spPr bwMode="auto">
          <a:xfrm>
            <a:off x="4419600" y="5943600"/>
            <a:ext cx="4464050" cy="641350"/>
          </a:xfrm>
          <a:prstGeom prst="rect">
            <a:avLst/>
          </a:prstGeom>
          <a:noFill/>
          <a:ln w="9525">
            <a:noFill/>
            <a:miter lim="800000"/>
            <a:headEnd/>
            <a:tailEnd/>
          </a:ln>
          <a:effectLst/>
        </p:spPr>
        <p:txBody>
          <a:bodyPr wrap="none">
            <a:spAutoFit/>
          </a:bodyPr>
          <a:lstStyle/>
          <a:p>
            <a:r>
              <a:rPr lang="en-US" b="1"/>
              <a:t>U.S. troops preparing for the Japanese </a:t>
            </a:r>
          </a:p>
          <a:p>
            <a:r>
              <a:rPr lang="en-US" b="1"/>
              <a:t>     invasion of the Philippine Islands.</a:t>
            </a:r>
          </a:p>
        </p:txBody>
      </p:sp>
      <p:pic>
        <p:nvPicPr>
          <p:cNvPr id="7176" name="Picture 8" descr="Sniper fire keeps infantrymen low as medium tanks advance."/>
          <p:cNvPicPr>
            <a:picLocks noChangeAspect="1" noChangeArrowheads="1"/>
          </p:cNvPicPr>
          <p:nvPr/>
        </p:nvPicPr>
        <p:blipFill>
          <a:blip r:embed="rId3" cstate="print"/>
          <a:srcRect/>
          <a:stretch>
            <a:fillRect/>
          </a:stretch>
        </p:blipFill>
        <p:spPr bwMode="auto">
          <a:xfrm>
            <a:off x="1066800" y="2133600"/>
            <a:ext cx="2886075" cy="4419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228600"/>
            <a:ext cx="8229600" cy="4525963"/>
          </a:xfrm>
          <a:ln>
            <a:solidFill>
              <a:schemeClr val="tx1"/>
            </a:solidFill>
          </a:ln>
        </p:spPr>
        <p:txBody>
          <a:bodyPr/>
          <a:lstStyle/>
          <a:p>
            <a:pPr algn="ctr"/>
            <a:r>
              <a:rPr lang="en-US" b="1">
                <a:solidFill>
                  <a:schemeClr val="tx2"/>
                </a:solidFill>
              </a:rPr>
              <a:t>In March, Roosevelt ordered General MacArthur to leave the islands. Upon his departure, the general promised,</a:t>
            </a:r>
          </a:p>
          <a:p>
            <a:pPr algn="ctr">
              <a:buFontTx/>
              <a:buNone/>
            </a:pPr>
            <a:r>
              <a:rPr lang="en-US" b="1">
                <a:solidFill>
                  <a:schemeClr val="tx2"/>
                </a:solidFill>
              </a:rPr>
              <a:t> </a:t>
            </a:r>
            <a:r>
              <a:rPr lang="en-US" b="1"/>
              <a:t>“</a:t>
            </a:r>
            <a:r>
              <a:rPr lang="en-US" b="1" i="1"/>
              <a:t>I shall return</a:t>
            </a:r>
            <a:r>
              <a:rPr lang="en-US" b="1"/>
              <a:t>.”</a:t>
            </a:r>
            <a:r>
              <a:rPr lang="en-US"/>
              <a:t> </a:t>
            </a:r>
          </a:p>
        </p:txBody>
      </p:sp>
      <p:pic>
        <p:nvPicPr>
          <p:cNvPr id="8197" name="Picture 5" descr="51timedouglasmacarthur-707258"/>
          <p:cNvPicPr>
            <a:picLocks noChangeAspect="1" noChangeArrowheads="1"/>
          </p:cNvPicPr>
          <p:nvPr/>
        </p:nvPicPr>
        <p:blipFill>
          <a:blip r:embed="rId2" cstate="print"/>
          <a:srcRect/>
          <a:stretch>
            <a:fillRect/>
          </a:stretch>
        </p:blipFill>
        <p:spPr bwMode="auto">
          <a:xfrm>
            <a:off x="4953000" y="2514600"/>
            <a:ext cx="2973388" cy="4191000"/>
          </a:xfrm>
          <a:prstGeom prst="rect">
            <a:avLst/>
          </a:prstGeom>
          <a:noFill/>
        </p:spPr>
      </p:pic>
      <p:pic>
        <p:nvPicPr>
          <p:cNvPr id="8201" name="Picture 9" descr="World War II Congressional Medal of Honor Recipient General Douglas MacArthur, US Army. General Douglas MacArthur: Farewell Address to Congress Delivered April 19, 1951"/>
          <p:cNvPicPr>
            <a:picLocks noChangeAspect="1" noChangeArrowheads="1"/>
          </p:cNvPicPr>
          <p:nvPr/>
        </p:nvPicPr>
        <p:blipFill>
          <a:blip r:embed="rId3" cstate="print"/>
          <a:srcRect/>
          <a:stretch>
            <a:fillRect/>
          </a:stretch>
        </p:blipFill>
        <p:spPr bwMode="auto">
          <a:xfrm>
            <a:off x="1219200" y="2590800"/>
            <a:ext cx="3548063" cy="3962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304800"/>
            <a:ext cx="8458200" cy="4572000"/>
          </a:xfrm>
        </p:spPr>
        <p:txBody>
          <a:bodyPr/>
          <a:lstStyle/>
          <a:p>
            <a:pPr algn="ctr"/>
            <a:r>
              <a:rPr lang="en-US" b="1">
                <a:solidFill>
                  <a:schemeClr val="tx2"/>
                </a:solidFill>
              </a:rPr>
              <a:t>Two months later, Japan completed its conquest of the Philippines.</a:t>
            </a:r>
            <a:r>
              <a:rPr lang="en-US" sz="2800" b="1"/>
              <a:t> </a:t>
            </a:r>
          </a:p>
        </p:txBody>
      </p:sp>
      <p:pic>
        <p:nvPicPr>
          <p:cNvPr id="9223" name="Picture 7" descr="The Bataan Death March"/>
          <p:cNvPicPr>
            <a:picLocks noChangeAspect="1" noChangeArrowheads="1"/>
          </p:cNvPicPr>
          <p:nvPr/>
        </p:nvPicPr>
        <p:blipFill>
          <a:blip r:embed="rId2" cstate="print"/>
          <a:srcRect/>
          <a:stretch>
            <a:fillRect/>
          </a:stretch>
        </p:blipFill>
        <p:spPr bwMode="auto">
          <a:xfrm>
            <a:off x="2057400" y="1600200"/>
            <a:ext cx="5257800" cy="45354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4294967295"/>
          </p:nvPr>
        </p:nvSpPr>
        <p:spPr>
          <a:xfrm>
            <a:off x="0" y="228600"/>
            <a:ext cx="9144000" cy="4572000"/>
          </a:xfrm>
        </p:spPr>
        <p:txBody>
          <a:bodyPr/>
          <a:lstStyle/>
          <a:p>
            <a:pPr algn="ctr"/>
            <a:r>
              <a:rPr lang="en-US" b="1">
                <a:solidFill>
                  <a:schemeClr val="tx2"/>
                </a:solidFill>
              </a:rPr>
              <a:t>The Japanese rounded up 70,000 starving, exhausted American and Filipino prisoners and marched them up the Bataan Peninsula near Manila to a prison camp.</a:t>
            </a:r>
          </a:p>
        </p:txBody>
      </p:sp>
      <p:pic>
        <p:nvPicPr>
          <p:cNvPr id="64516" name="Picture 4" descr="bataan"/>
          <p:cNvPicPr>
            <a:picLocks noChangeAspect="1" noChangeArrowheads="1"/>
          </p:cNvPicPr>
          <p:nvPr/>
        </p:nvPicPr>
        <p:blipFill>
          <a:blip r:embed="rId2" cstate="print"/>
          <a:srcRect/>
          <a:stretch>
            <a:fillRect/>
          </a:stretch>
        </p:blipFill>
        <p:spPr bwMode="auto">
          <a:xfrm>
            <a:off x="2438400" y="2514600"/>
            <a:ext cx="5486400" cy="39576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366"/>
      </a:dk1>
      <a:lt1>
        <a:srgbClr val="FFFF00"/>
      </a:lt1>
      <a:dk2>
        <a:srgbClr val="000099"/>
      </a:dk2>
      <a:lt2>
        <a:srgbClr val="FF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33CC33"/>
        </a:dk2>
        <a:lt2>
          <a:srgbClr val="CCFFFF"/>
        </a:lt2>
        <a:accent1>
          <a:srgbClr val="3366CC"/>
        </a:accent1>
        <a:accent2>
          <a:srgbClr val="00B000"/>
        </a:accent2>
        <a:accent3>
          <a:srgbClr val="ADE2AD"/>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003366"/>
        </a:dk1>
        <a:lt1>
          <a:srgbClr val="FFFFFF"/>
        </a:lt1>
        <a:dk2>
          <a:srgbClr val="99FF66"/>
        </a:dk2>
        <a:lt2>
          <a:srgbClr val="CCFFFF"/>
        </a:lt2>
        <a:accent1>
          <a:srgbClr val="3366CC"/>
        </a:accent1>
        <a:accent2>
          <a:srgbClr val="00B000"/>
        </a:accent2>
        <a:accent3>
          <a:srgbClr val="CAFFB8"/>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FFFFFF"/>
        </a:lt1>
        <a:dk2>
          <a:srgbClr val="6666FF"/>
        </a:dk2>
        <a:lt2>
          <a:srgbClr val="CCFFFF"/>
        </a:lt2>
        <a:accent1>
          <a:srgbClr val="3366CC"/>
        </a:accent1>
        <a:accent2>
          <a:srgbClr val="00B000"/>
        </a:accent2>
        <a:accent3>
          <a:srgbClr val="B8B8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6">
        <a:dk1>
          <a:srgbClr val="003366"/>
        </a:dk1>
        <a:lt1>
          <a:srgbClr val="FFFFFF"/>
        </a:lt1>
        <a:dk2>
          <a:srgbClr val="6666FF"/>
        </a:dk2>
        <a:lt2>
          <a:srgbClr val="FFFF66"/>
        </a:lt2>
        <a:accent1>
          <a:srgbClr val="3366CC"/>
        </a:accent1>
        <a:accent2>
          <a:srgbClr val="00B000"/>
        </a:accent2>
        <a:accent3>
          <a:srgbClr val="B8B8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1826</TotalTime>
  <Words>1387</Words>
  <Application>Microsoft Office PowerPoint</Application>
  <PresentationFormat>On-screen Show (4:3)</PresentationFormat>
  <Paragraphs>90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Do Now</vt:lpstr>
      <vt:lpstr>The War in the Pacific</vt:lpstr>
      <vt:lpstr>Slide 3</vt:lpstr>
      <vt:lpstr>Slide 4</vt:lpstr>
      <vt:lpstr>Slide 5</vt:lpstr>
      <vt:lpstr>Slide 6</vt:lpstr>
      <vt:lpstr>Slide 7</vt:lpstr>
      <vt:lpstr>Slide 8</vt:lpstr>
      <vt:lpstr>Slide 9</vt:lpstr>
      <vt:lpstr>Slide 10</vt:lpstr>
      <vt:lpstr>Slide 11</vt:lpstr>
      <vt:lpstr>Slide 12</vt:lpstr>
      <vt:lpstr>Doolittle Raid</vt:lpstr>
      <vt:lpstr>Doolittle Raid on Tokyo</vt:lpstr>
      <vt:lpstr>Slide 15</vt:lpstr>
      <vt:lpstr>Slide 16</vt:lpstr>
      <vt:lpstr>Slide 17</vt:lpstr>
      <vt:lpstr>Slide 18</vt:lpstr>
      <vt:lpstr>Slide 19</vt:lpstr>
      <vt:lpstr>Navy sailors jumping off the burning carrier Lexington.</vt:lpstr>
      <vt:lpstr>Slide 21</vt:lpstr>
      <vt:lpstr>Slide 22</vt:lpstr>
      <vt:lpstr>Wind Talkers</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The Manhattan Project resulted in the creation of the first nuclear weapon, and the first-ever nuclear detonation, known as the Trinity test on July 16, 1945 in New Mexico.</vt:lpstr>
      <vt:lpstr>Slide 38</vt:lpstr>
      <vt:lpstr>Slide 39</vt:lpstr>
      <vt:lpstr>Slide 40</vt:lpstr>
      <vt:lpstr>Slide 41</vt:lpstr>
      <vt:lpstr>Slide 42</vt:lpstr>
      <vt:lpstr>Slide 43</vt:lpstr>
      <vt:lpstr>Slide 44</vt:lpstr>
      <vt:lpstr>Slide 45</vt:lpstr>
      <vt:lpstr>Slide 46</vt:lpstr>
    </vt:vector>
  </TitlesOfParts>
  <Company>San Antonio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in the Pacific</dc:title>
  <dc:creator>Robert Martinez</dc:creator>
  <cp:lastModifiedBy>starinsa</cp:lastModifiedBy>
  <cp:revision>20</cp:revision>
  <dcterms:created xsi:type="dcterms:W3CDTF">2008-01-23T02:59:38Z</dcterms:created>
  <dcterms:modified xsi:type="dcterms:W3CDTF">2012-03-08T19:26:06Z</dcterms:modified>
</cp:coreProperties>
</file>