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59" r:id="rId4"/>
    <p:sldId id="260" r:id="rId5"/>
    <p:sldId id="262" r:id="rId6"/>
    <p:sldId id="261" r:id="rId7"/>
    <p:sldId id="258" r:id="rId8"/>
    <p:sldId id="266" r:id="rId9"/>
    <p:sldId id="257" r:id="rId10"/>
    <p:sldId id="265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 snapToGrid="0" snapToObjects="1">
      <p:cViewPr>
        <p:scale>
          <a:sx n="40" d="100"/>
          <a:sy n="40" d="100"/>
        </p:scale>
        <p:origin x="-203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FA53-C643-4092-B16C-1039676CE203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DBC3E-76C6-4F0C-9F02-8D973A4CB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EE14D-EEDB-4F39-A5B3-2AC361D1DB1B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1B738-A453-41AF-8301-5E95DD810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Stock market crash</a:t>
            </a:r>
          </a:p>
          <a:p>
            <a:pPr marL="228600" indent="-228600">
              <a:buAutoNum type="arabicPeriod"/>
            </a:pPr>
            <a:r>
              <a:rPr lang="en-US" dirty="0" smtClean="0"/>
              <a:t>Borrowing on credit, debt</a:t>
            </a:r>
          </a:p>
          <a:p>
            <a:pPr marL="228600" indent="-228600">
              <a:buAutoNum type="arabicPeriod"/>
            </a:pPr>
            <a:r>
              <a:rPr lang="en-US" dirty="0" smtClean="0"/>
              <a:t>Great depression</a:t>
            </a:r>
          </a:p>
          <a:p>
            <a:pPr marL="228600" indent="-228600">
              <a:buAutoNum type="arabicPeriod"/>
            </a:pPr>
            <a:r>
              <a:rPr lang="en-US" dirty="0" smtClean="0"/>
              <a:t>Dust bowl</a:t>
            </a:r>
          </a:p>
          <a:p>
            <a:pPr marL="228600" indent="-228600">
              <a:buAutoNum type="arabicPeriod"/>
            </a:pPr>
            <a:r>
              <a:rPr lang="en-US" dirty="0" smtClean="0"/>
              <a:t>Money</a:t>
            </a:r>
          </a:p>
          <a:p>
            <a:pPr marL="228600" indent="-228600">
              <a:buAutoNum type="arabicPeriod"/>
            </a:pPr>
            <a:r>
              <a:rPr lang="en-US" dirty="0" smtClean="0"/>
              <a:t>Hoover,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hoovervilles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isolated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1B738-A453-41AF-8301-5E95DD8100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Hoover, great depression</a:t>
            </a:r>
          </a:p>
          <a:p>
            <a:pPr marL="228600" indent="-228600">
              <a:buAutoNum type="arabicPeriod"/>
            </a:pPr>
            <a:r>
              <a:rPr lang="en-US" dirty="0" smtClean="0"/>
              <a:t>Borrowing</a:t>
            </a:r>
            <a:r>
              <a:rPr lang="en-US" baseline="0" dirty="0" smtClean="0"/>
              <a:t> on credit, economy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FDR, New Deal, gov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Treaty of Versailles, inflation</a:t>
            </a:r>
          </a:p>
          <a:p>
            <a:pPr marL="228600" indent="-228600">
              <a:buAutoNum type="arabicPeriod"/>
            </a:pPr>
            <a:r>
              <a:rPr lang="en-US" dirty="0" smtClean="0"/>
              <a:t>Communism, fascism, democracy </a:t>
            </a:r>
          </a:p>
          <a:p>
            <a:pPr marL="228600" indent="-228600">
              <a:buAutoNum type="arabicPeriod"/>
            </a:pPr>
            <a:r>
              <a:rPr lang="en-US" dirty="0" smtClean="0"/>
              <a:t>Hitler, Mussolini</a:t>
            </a:r>
            <a:r>
              <a:rPr lang="en-US" baseline="0" dirty="0" smtClean="0"/>
              <a:t>, FDR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1B738-A453-41AF-8301-5E95DD8100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9118-7315-464D-98DA-311092D42C8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4D68-47D8-D74E-A5B1-3DDE8186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40680"/>
            <a:ext cx="9144000" cy="302293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Stencil" pitchFamily="82" charset="0"/>
                <a:cs typeface="Handwriting - Dakota"/>
              </a:rPr>
              <a:t>ABC… </a:t>
            </a:r>
            <a:br>
              <a:rPr lang="en-US" sz="6000" b="1" dirty="0" smtClean="0">
                <a:latin typeface="Stencil" pitchFamily="82" charset="0"/>
                <a:cs typeface="Handwriting - Dakota"/>
              </a:rPr>
            </a:br>
            <a:r>
              <a:rPr lang="en-US" sz="6000" b="1" dirty="0" smtClean="0">
                <a:latin typeface="Stencil" pitchFamily="82" charset="0"/>
                <a:cs typeface="Handwriting - Dakota"/>
              </a:rPr>
              <a:t>It’s </a:t>
            </a:r>
            <a:r>
              <a:rPr lang="en-US" sz="6000" b="1" i="1" dirty="0" smtClean="0">
                <a:latin typeface="Stencil" pitchFamily="82" charset="0"/>
                <a:cs typeface="Handwriting - Dakota"/>
              </a:rPr>
              <a:t>“Easy” </a:t>
            </a:r>
            <a:r>
              <a:rPr lang="en-US" sz="6000" b="1" dirty="0" smtClean="0">
                <a:latin typeface="Stencil" pitchFamily="82" charset="0"/>
                <a:cs typeface="Handwriting - Dakota"/>
              </a:rPr>
              <a:t>As 1,2,3?</a:t>
            </a:r>
            <a:endParaRPr lang="en-US" sz="6000" b="1" dirty="0">
              <a:latin typeface="Stencil" pitchFamily="82" charset="0"/>
              <a:cs typeface="Handwriting - Dakot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949115"/>
            <a:ext cx="8744754" cy="5029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dirty="0" smtClean="0"/>
              <a:t>FDR’s New Deal Program (4-7)</a:t>
            </a:r>
          </a:p>
          <a:p>
            <a:pPr algn="l"/>
            <a:r>
              <a:rPr lang="en-US" sz="2800" dirty="0" smtClean="0"/>
              <a:t>- The New Deal (4-5)</a:t>
            </a:r>
          </a:p>
          <a:p>
            <a:pPr algn="l"/>
            <a:r>
              <a:rPr lang="en-US" sz="2800" dirty="0" smtClean="0"/>
              <a:t>- Court packing controversy (7)</a:t>
            </a:r>
          </a:p>
          <a:p>
            <a:pPr algn="l"/>
            <a:r>
              <a:rPr lang="en-US" sz="2800" b="1" dirty="0" smtClean="0"/>
              <a:t>American Isolationism and American Strength (8)</a:t>
            </a:r>
          </a:p>
          <a:p>
            <a:pPr algn="l">
              <a:buFontTx/>
              <a:buChar char="-"/>
            </a:pPr>
            <a:r>
              <a:rPr lang="en-US" sz="2800" dirty="0" smtClean="0"/>
              <a:t>Isolationism</a:t>
            </a:r>
          </a:p>
          <a:p>
            <a:pPr algn="l"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dirty="0" smtClean="0"/>
              <a:t>American fear of communism </a:t>
            </a:r>
            <a:endParaRPr lang="en-US" sz="2800" b="1" dirty="0" smtClean="0"/>
          </a:p>
          <a:p>
            <a:pPr algn="l"/>
            <a:r>
              <a:rPr lang="en-US" sz="2800" b="1" dirty="0" smtClean="0"/>
              <a:t>Neutral But Not (9)</a:t>
            </a:r>
          </a:p>
          <a:p>
            <a:pPr algn="l">
              <a:buFontTx/>
              <a:buChar char="-"/>
            </a:pPr>
            <a:r>
              <a:rPr lang="en-US" sz="2800" dirty="0" smtClean="0"/>
              <a:t>North Atlantic Charter</a:t>
            </a:r>
          </a:p>
          <a:p>
            <a:pPr algn="l">
              <a:buFontTx/>
              <a:buChar char="-"/>
            </a:pPr>
            <a:r>
              <a:rPr lang="en-US" sz="2800" dirty="0" smtClean="0"/>
              <a:t> Land-Lease Act</a:t>
            </a:r>
          </a:p>
          <a:p>
            <a:pPr algn="l">
              <a:buFontTx/>
              <a:buChar char="-"/>
            </a:pPr>
            <a:r>
              <a:rPr lang="en-US" sz="2800" dirty="0" smtClean="0"/>
              <a:t> Destroyers for Military Bases Deal</a:t>
            </a:r>
          </a:p>
          <a:p>
            <a:pPr algn="l"/>
            <a:r>
              <a:rPr lang="en-US" sz="2800" b="1" dirty="0" smtClean="0"/>
              <a:t>Across The Pond (3</a:t>
            </a:r>
            <a:r>
              <a:rPr lang="en-US" sz="2800" b="1" dirty="0" smtClean="0"/>
              <a:t>, 10)</a:t>
            </a:r>
          </a:p>
          <a:p>
            <a:pPr algn="l">
              <a:buFontTx/>
              <a:buChar char="-"/>
            </a:pPr>
            <a:r>
              <a:rPr lang="en-US" sz="2800" dirty="0" smtClean="0"/>
              <a:t>World wide depression</a:t>
            </a:r>
          </a:p>
          <a:p>
            <a:pPr algn="l">
              <a:buFontTx/>
              <a:buChar char="-"/>
            </a:pPr>
            <a:r>
              <a:rPr lang="en-US" sz="2800" dirty="0" smtClean="0"/>
              <a:t>German and Italian responses</a:t>
            </a:r>
            <a:r>
              <a:rPr lang="en-US" sz="2800" b="1" dirty="0" smtClean="0"/>
              <a:t> </a:t>
            </a:r>
            <a:r>
              <a:rPr lang="en-US" sz="2800" dirty="0" smtClean="0"/>
              <a:t>(Hitler and Mussolini)</a:t>
            </a:r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</p:txBody>
      </p:sp>
      <p:pic>
        <p:nvPicPr>
          <p:cNvPr id="4" name="Picture 2" descr="http://t2.gstatic.com/images?q=tbn:ANd9GcRZgvt2TtmhxA9_PWqDMGD7bcGYvxYE7Q_9iDwGDVU7qy7h2yI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1452" y="4620127"/>
            <a:ext cx="1732548" cy="2237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059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Military Actions of Mussolini and Hitler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746327"/>
            <a:ext cx="7239000" cy="2722588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Adolf Hitler</a:t>
            </a:r>
          </a:p>
          <a:p>
            <a:pPr>
              <a:buFontTx/>
              <a:buChar char="-"/>
            </a:pPr>
            <a:r>
              <a:rPr lang="en-US" sz="2400" dirty="0" smtClean="0"/>
              <a:t>Rejected painter</a:t>
            </a:r>
          </a:p>
          <a:p>
            <a:pPr>
              <a:buFontTx/>
              <a:buChar char="-"/>
            </a:pPr>
            <a:r>
              <a:rPr lang="en-US" sz="2400" dirty="0" smtClean="0"/>
              <a:t>Ruled ALL of Germany- Internal strife </a:t>
            </a:r>
            <a:r>
              <a:rPr lang="en-US" sz="2400" b="1" i="1" dirty="0" smtClean="0"/>
              <a:t>not </a:t>
            </a:r>
            <a:r>
              <a:rPr lang="en-US" sz="2400" dirty="0" smtClean="0"/>
              <a:t>tolerated</a:t>
            </a:r>
          </a:p>
          <a:p>
            <a:pPr>
              <a:buFontTx/>
              <a:buChar char="-"/>
            </a:pPr>
            <a:r>
              <a:rPr lang="en-US" sz="2400" dirty="0" smtClean="0"/>
              <a:t>Leader of the Nazi Party… More to come!</a:t>
            </a:r>
          </a:p>
          <a:p>
            <a:pPr>
              <a:buFontTx/>
              <a:buChar char="-"/>
            </a:pPr>
            <a:r>
              <a:rPr lang="en-US" sz="2400" dirty="0" smtClean="0"/>
              <a:t>Targeted homosexuals, disabled people, Jews and anyone who was NOT a Nazi supporter= NO EQUALITY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  <p:pic>
        <p:nvPicPr>
          <p:cNvPr id="3074" name="Picture 2" descr="http://upload.wikimedia.org/wikipedia/commons/thumb/1/10/Bundesarchiv_Bild_183-S33882,_Adolf_Hitler_retouched.jpg/200px-Bundesarchiv_Bild_183-S33882,_Adolf_Hitler_retouch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6326"/>
            <a:ext cx="1905000" cy="3009901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AutoShape 14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AutoShape 16" descr="data:image/jpeg;base64,/9j/4AAQSkZJRgABAQAAAQABAAD/2wCEAAkGBhQSERQUEhQVFRUUGBQVFxUXFBcUFhUVFBQXFBUUFhQXGyYeFxkjGRQUHy8gJCcpLCwsFR4xNTAqNSYrLCkBCQoKDgwOGg8PGikkHyQsLCwsLC0sLCwpLCwsLCksLCwsKSwpKSwpLCwsLCwsLCwsLCwsKSwsLCksKSwpLCwsKf/AABEIAQoAvgMBIgACEQEDEQH/xAAcAAACAwEBAQEAAAAAAAAAAAACAwQFBgEABwj/xABBEAACAQIEAwcCAwYDBgcAAAABAgADEQQSITEFQVEGEyJhcYGRMqFSscEUI0LR4fAHcvEzYnOCkrIVFiQ0Y4Oi/8QAGgEAAwEBAQEAAAAAAAAAAAAAAAECAwQFBv/EAC4RAAICAgIBAgMGBwAAAAAAAAABAhEDMRIhBEFREyIyBWFxgbHwFCNCkaHB0f/aAAwDAQACEQMRAD8A+eMsjl9ZIrGRcusAGu84jQWaCGgNbGlo6lmYhVFydLCLwmELnXReZO39TLZaoQZaYsOZ/ib16DyEiUq0aV6sClglX6/E34QdB5FuZ9JKpVDbTwjovh+TufeKoiOtJ/Elz9gA1jpp5x1Oo29z6xYN9JOwmH0018pXIgi1K56yVRrEAm/+kbguGCsCzMEAD5la11Gy1OrKG3El8c4bRSnnSqrMzFlUMtilxqoGu7bHkJzvyI8uPqafDdWQKeLN51qQa53sJDpNG5yAR1/ITTkT2tFbxDhvNdPv9uUp6jEGxmmW2p6yJxLA51JGlv7vLUi2/coc04XnmUjScIml2KjpaczTloBMdsloPvJ4VIueELZI3NPZoIE8BHYE53Ei31hVWi13kgdcR+FwubU6KPv5CeWiWIAkzfQbDbz85LZaXqwSfgbDp/WPRYKU7Q81pIXY0G08KkEGcI0gKiQrAAnpNRwHgYZSXQ1XsCUD5Ql9lJuPFMlw61StSpjUZwSOttf0n1bhJULp18WUbnqfOeZ5+ZwXGJ1ePivtmX7QcFFFBiaatlW6vRfxd2xP1DXX7jUGN4rhFr8PFanTUOSpL5QGCFsrEW2sOU1nFFpGi4rkCmwyksbbjT32i+H4GmtIUwBltbLrbUa79Z5a8l8U3dp/4Orh2Z7h/ZCm4Fla1Rc4bNbuwDYa/wATNuRtMxxPh70KzUqm48SnkynYj8jPquGqqLqhBCHKQDfKeh6GZ/8AxCwQbDiuB4qLA3/+NzZh6Xsfab+N5kvicZaf7RlkxKujE06dht/SLzWM4MQCLqQQehvFqw1ntHDRWcZwdvEPK/vKvJNSMMKiOvUaesygq9ZtCT0UFkgNC72AXlKxA2nhPGczShOhykTkVmhK8BNokVFgoNRHsIqil2ECSYiWXzO/pPZp5jOCZluhoYwTUiXrgSK1Ut5CFAkS6uPttEmvUbyHU6Rfeqv0gE9TqfYbCKq1id5VexSotOAOiYmkWY3zAbaeLS9/efbOHrZBYf185+fEe1iNxrPsPY3tGtbDi1y9PRl525W6zx/tPFJpSR2eNJO0K/xFYFaK5tczeH1A8Xtt7zQcNqFKKmpe9lW/U7Cw/veYzjgGKxJC3JTwnKjPYH+LMulvWxF7cpo8Aa1LMlRs/hJBKrZmI0y+LNppoROHJCsUYX3v+508lYVNP2fHkk+DFXt/xBbT+/xS443TDYaupFwadS49FJmRxgNZUNavTpupJTNVpgXvqCBquw3l3xXjyjh1aqSD4Gp3BBBcjL4SND1mMsbuDX3L/gpSR8dVk3pMUb8DG4Po36GSaXEbjXQ85SkwjUM+po8xuzUcOxNmBmZ7q+sssFXspPRT+UrmqQSokDu55khXnpaYCcs8tONyT1pQqBGHnlows0LPAKRKqTuE3PpOsIFEeFj6fcxMlD3006SPVqx5qC2sg1W1iQ0wTrOmeL2gF5RRxhBYxtHDM+3zLXD8IAF2FyN/eRKajs1hilPRT4fDlr2vt0JuekuOE0MRQcPTbIR9/IjmJYUaFrWsIVbEov1OB5bn4E5p5HLpI78fiRj3JjK+IquXYtlNSxYISoYgbkA6/wBZ3BYmpSbMjkMedhf5N5DfjlJdgze1vuZGftB0T5b+ky+FLVGrn48dst8TiDUYs5LE8z/SJxLs6CmWJpgk5CTludyB1lQ3HX5Kv3nG45UG6r8H+cpYZewn5GDX+iRW7Pqfoax6HUfO4lNicO1NrOCPyPpLanx++6fB/nH1KqVlK78wDoVPUTSMpw+oylhwZV/LdMp89qfrYSPHYoWOX8OnqeZgJTnSmea1TpnQI7u51FtAqVJIjjVIAN5xoAlpUATziQmOkFIyZE6oYFF7XHpCcRKwEhlRpEJ1j2MQxgDR4tJeCwBazNovLqfSDgcIHNzsOXU/yljVxy099TyA5dPaZTk/pidmHGvqnoliiEAJAAG/oRuZCxPGwNEGawtfYW69TKzFY5n+o6cgNh7SPSosxsoJPQCTHH6yNJ+U9Y+iTX4i7/Uxt0Gg+0SGk2h2exDbUm+IzE9na9P6ktztz+20tSiukzlk5y7dkdMI/d94UbJ+O3hvtYHnIpqxtPCXbUH4mp4P2FOIpF0axBIsw0Nuhg5xj2xRjKRkhiLbQGck3l5X4IKblHNiJW1UANhBTT0Di47F4mgotkqZ77jIUI+dDErUIlnQ4PUcXFMkHnaL4rwOrQCmohUPqp3B8vWPnFuhcXHsB6gqENztZh5jnCCyHh1N7iS+UVUNy5dvZ0yPU3jbxTtHERxjpAhmcCSxHjtOLOuYFOBMic7RA3hu0CmdYEnaixRWOqmMwOG7x1QfxEL8mJuhrvoYeKKKSIlOzrmzMCSahZrqSOVhpJVHstWcZqngueerf9PKaXhXZehmp1UzhlN7Ps/mAfmTOJ1SjsDvv7HaccsyuonbGDa+YjcJ7DYcKrVL1D0JsPgTSYXAU6YsiKg8h+vOV2AxYKgc77TQd4FS1r3nJOUntm8YJehUY3jK4cWCFrkAdCTyH9bCZbjXGcTVxC0FQ03LZO71vckBWJXRrg3000m8/YFqjK6gqdwRz6yWeF0wASt8oAB2NhsLjWVjmo9tCnGT0fPXwWIweJai2WpYoCR9JzaixOoM1WD4qM6qNNbWEreIcPvUNQAIBoBcknfcmQcQcljrfe+0JP4jNMcHFUyf/ibw29CnXQC6MA5trlYeG/kG/wC6UlPiC4WjSq/syv3q5leowJfK2VgqgHLY8jbSbuhjFqUxswI1B136iR6HA0N6NRR3d86DKrJc7lQR4THjyrjxl6GWTFJyuJV4XtIgp0mq4Y0RX8SnQ03W+XMrciDbQjYx3bTCA8PrBh9BVlP/ADgfqZra/C0dFWr4wgsoIFtBYeEC0rePcGNXCVaK2u62W+1wQRc+0G0pJocYy4tM+IqLCFtE1CVJB0IJB9RoYJrT0qOAbFVEgmuZ7vOsaQrBns0EvOBpQmw51JyeDWgQSaiQEWSKkUh1gADiSuD1Qlamx2Drc+V9YhxFgxNWqHHZ9jw9EFXS2gWmAdspVdSD7TMdoq16q2NwUGvuZYcG4wK2FpXsMzrTqk6C+ikn1FpC7VU7VhYWFtLbaWFh8feedxqVM9NO0FwisDUGlv5zbUQCBPnOCcqwIm64birqOcyyKmapWXS0rDSLxB0nKeMubWkXjOLyISNzt8yHxeilFspOP10WnqbEEG3zaZhqzVrGxAGgvEcXxJL2Y31F/Y9YqrjKjPn70BLHLSUXAtoqkefWbQhSJcqZ9I4NwqygsQLqNJJ4fjVdStwShsR0PKfPBx7FIjOEYBRbxeEegJ+oyX2cqYnOlbKSraPbbU8/zkyg1G2OMrdH0lKlxFY2ram1t7G3raRq9YqLgyGzkq99fC35GYcq6NeHR8RYX1J1Op9YJpw55p7J4r2JanOGnGEwC0tCAKzgWETPRiaR6eC3np1TAgm1TpI9PeOqDSJRdYAecwbztSCNoDWzWdh8cMtWibXPiUEXDXFiPUEAj1lt2hooop5AAfFmtzNhMJw/GGjVRxrlN7dRzE2eO7TUcSqIgIZWzai2mUg89eU48sGp8vQ7cM1xpkWmpEvOBcRKghtidJUFNL9OcmYYbG+w0nPPs6kzUrjRuD5yn45xvvAVQFiOgOg5XkXG4rweHQ7aSs/8aIAp00Ltclzy6AX5SIQ9SnIjfs71DYKfYX+Zf9nOz+VnZgGZUYqhIvmtppKsftNYmzrTB0yqco97b/MlYfszUpkMcTTQ+tj831mrfVWQjS8PBrUiKtMCzXCsu+m4B87yeMRksLaf3ymXHAatRsy4pGYcxc2t0IOka3E8RR0rp3yrr3lMhmA/3l3ImTiWmjT1aqkWiMZUtSe34W/7TB4TVWrZlN1YXEVxqoEpVfJHP/5MwcezX+k+MiCTCEAz2jxQWMAmE4gy0IFp6dIgRikHeEkXaNVYEEp9oqjG1DpEpADlSCu0KpBXaAHN43B1cjqfOJJnImrKi6ZsExNwR7yTSrnIbGxEr+H1xlF97fPKS6DjUTz3Gj01LolobqQel4nCHu1bKNTubb6RuArAN4tRqPTWMxbqxsm3KR9xYeFoBgWJK2HLrOf+X6mIsfptsXO9/K0vOHYJQt38ue0vA9O2hHzI50+ikrMvwvsi9Nrl2Hmh09Dzl2iqhsdzpc7mWlHEJbUj5kbiNVBrp9om+RWheEVaN8oAB1sJQ9sOJAYSq19X8A9zb8ryyxfEBbwkX25c5he2/ErutEfweJv8zDQfBv7wxRcpojLPjBmXUwTCzRbtPU2eUAxnIRnCk0AGetBYwhAGdhKYM6kCCVVikOsKq05SMBAvzgrtCqTibQAFlhU0uQJ4ywo4UItydT9vKJugJ2Ep3Uqp8dMm3mOkdSxg2Oh533vKipiu7qhhswF/bQzRJhUroDcA20byHpOaarZ245WuhJxQjKeNA5ymxXDHXYkjkesiGm673+8Xw4v1G8jW0acdomU6a/Mh4vtAW2JHofylA2IbpE98bylhj7E/HfoXlPj1RfpNodTtE7kF22/vaUSkma3sx2PDg1cRpTUFivkBck+VoSUIdscZyk6RXntGwN73tsJQ4nEM7M7HxMSSfMxuJcM7MoCqzMQo/hBJIHxENLjBLRlObl0xWae1jFp3htTE1szFAzpMIpAMAFmdDTuSEojIYGaEH6TrCFTEBGqXsgqf+5xNNPpOWn+9Yg7jTQH5nTwfBkhaJrsxIALsiqNdST/pCpdkHTWtVp0z+ANnb4S9o8YnCYcnRqliLZ27saeS3J+08+U3L6ZN/gujdY37CW7M00rOKgLUhe1RHIG2hOhuL8pQ8SakHtSFlGl7k5v97XaWPGe1RrJ3ajKgNwqiw9rkm3lKTCUO8qKOpF/TczfFGaXKYpqK0ScXSCJSNrFiWN97CwH6x3E6mU0zyOb40EX2kqA1co2QAe51P5iK4hUzUaJ5jOPjKJtRiPxGFD0zbUrqP1gcG42aF1ZcynlzU+X8oWFxXhB9jF8Twwbxr7j9YNX0yotxdo1uFqU6yXpsGygmxFiL9RuPXaVmJXqJlaNdkIZSVI2INj8y8wfae5tWW42zKAG9xsftMZY2tHUsyex9LB5tSIx+Gqxstr9JMwzo+tNsy6eR9xylpQpIgLvlSmo8THU+gHPXkJk5NGqURfAOx65wz2YWvl5HTnB7c9oUFI0KTqWbRghuFUciRpc9Jm+Ndrqla6UyUp7AA2Zh/vEcvL85SItyAOdh86TWOJv5pmMsqVxiTRgyKZY75VqW6ozFSfY2+ZHpVFzDMMw5i5H3Ev8AtGRTrUQv0ml3WvNTdP1BlJw7BrUY0yctTanf6Sw3Rul+R6+s1j2rOey7wXDMNXyd2WpkHxKz3zi4vkYiwY32MsuPdh6FMhqdWqgYXAqU81jzBtY+9jMdTWojEagg2KkbEciJpsF26rU1COAygWCugcW9xecmXHmTTxv8joi8cl30U2L4Z3emdGHKxIPwwEg1cKyi5U268vmbRe0eCr6VsMgPWkxQ/wDSf5yx4ZUoo18PiiqnQ0sQgsV/B3oBBHrF/Ezgvmj+/wArLlhT+k+aziifY37L4TEm7Uad7atRbKL/APIbfIlFxD/DWiGtTqvTvt3ih08rOLRQ+0cTdStMiXjzPneWGFl1xbsjXw6lyFqU1OU1KZzKDe3iG669RKm87oZIzVxdmDjWywxVSq31MQDyGkGngwNTqfOXFOziE2FES60Q5OWyhdxLXgGGALVGFwoPtpqZV4pLVSJpf2Nzg2WiMzuPpGhsT4tT5RS0IxdZmqMzc2JY++sSyyXVwT02/eo69bqR8X0kNrXNtvPpNAJvDASGFuhk1lIlrwng2SkM31N4j5dB8frI3EcPk2kPYFFjcLbxDbp0kSaXDlXGVxqecp+K8NNF7HVWF1PUfzEpMCNRrshupIPUaSRjuKVa1hUa9thoB62HPzkQGcjpD5PQSiW3Z2gGrAnZPF77D76+0qAZpeAULU7821+NBCWhBdsbMtJhyLKT8ED7GZsUydt5uaGEWsrI/wBLC1xurD6W9pjsVg3oVij6Mp1t05MPK2okRddFF9gsSMUihsoxFMWzbd4o/F1I+eckrYgo66jcED+7TOYHh9Wo96QYgHR/pA13v18tZoMZU+kXDVhYHLz/ABA9BE+xFViuB63p7b2PL0MSuBqqdDb30+JoKtKwldXUwXewUmtA4WpWTVSL+RKn5Et8P24xNLSoSyn8YFQembf7ypw9M3kzGVVUFSLmwJHmdpnPDCe0bR8iaNJwvtrhmVqdSkFWro/dscrX0+huo6GYTi2EWnWdEJKAnKTuVOq387ES3whPdhAikb3I5xHaanZabWAbxA25gW3kYcMcUvl9Ryyqa12NwVWxtLEkXvKXDVbkdfylwx0E6GjnKrHcPLuWXccuogUaldPoLr9x8GXFBZysogBFTi2KUA7jzWDRxYrPZ6SA8yAPblvJFfFZUPM8h5ziU8iA/wAbbnzO59oqAk9/rbpp8SDjlveMttAr0r84wKll1k5StekaT2BGtM22bzPQ7SNiUI0iKbEajSAFRUpFSQRYqSCOhGhECXPGqOcd8NzYOPPk3uBKctLTsDyLcgDc6fM3S4cUqQUbga+synAaGaunl4viaTF1LE85MgG0GsPSdxnduUZ1zstx4tiN7X8uUiq2kFa3I6iTQBYjiL1LLbu0G1NdPk/yjqFIW0FrQK1O9vsdyPKNWtYWK2PpvJarQDK50EgVxrLOhhmqkIgux+lee39CY3jvAnwxTvgFLXyjMpuB6HzgpLTAicIwWZr9JR1T3uIc8szAe2g+wmx4Dgajn93Tc6bhSR87TJCiaNQq9gwOouDqdbXBI5xrYFtRGVfPkJTcfx+cqlv9nmv/AJmtf8hLhqlwPm8gY7DUnNy5zaaqL3Fuf2lKrEjlR81XNYAne3XrLWjrf295TGqpqLa4BO2+8tMM3KDGS1Np3En7xXOFWqcoAU2IxH7wEi4Uy0FVagBW1/WRatMHQiRzw91u1M2tyJ3gBYMNeh85HqVLRdLHB7BtGGmsKtTO/wB4CItbU+chuJPMW9OAwMC2uVhdWFm9D08+ftKfH4I0qjITtseoOoI9RLVKckcZwwqUA4HipCx80J/SNPsCJ2cS2Zz0yj3lle8TwygVoi4tfX5kkny1g9gCEJ0EJKA5mNw6XHOdp0rm3LnJAMOo3OVR7yZwlqLgPiMNiHF7K1Kqo8HU0yAfvKqrSLq1RVvTp7X2cjQ+wjeGcevWpiu+WjmUPkUAhL62trApRs2mBThL1KbquLpurLlzd4ACDoWIuAJdcXrYbDJ33driqwbLTFR6ZKgt4gumwPlfWZj/ABHTDU6VGvhaoRqptkpOCj08ty5A+k3sPO8x+B4lh+5YVRVNY1FZXDeDKdGVuY9QDsJg8dvl7GkUtGk7Q9tcXiL2qCii3Io0iV0tbxPu+x6DymBwlLOd7Aak9BNFxfG4LJVagKy1CV7sMQyhf40a/LUkb8pR8PBGi7EeK/SbQ7jozlHi6DfEl/Ct8g0AG5PK/lJeHtTWxAJ5/wAoqs4RbAamKauyIGG7kgDmQu7elzb2l1ZI7iFLu6l1Gmht01lgj2MHjSZwDazfmP1kei5KqeY0PtDaAtc1xBZ7DzgYd9NYTJfWIBKm5h95BqJbaKzWgArG4DMLjcfeRcPjyps2397yd3pkTG4XNqu/5wAktZhdYsoZVLWZDb7GWmHxYYf3eOgF914pzEVNBT/Fv6DlJFRQuvvImCGdyx66RAWhOgtyAgWjFUc4S0tDmNlGt4Aco0rjoOZ/OAmIFZ+7TRFtmbr5CVnFOIk+BNF68zHcLTIoHM6mAFxgMbQKlcRWZBlZcqjQHbYCLw2JwINLJSqVHBOZctw41INrG5206SOMKzV7JSNRnAZAFBN0sT/ObTjpqLjaWNp4eoKdJAaoORGsM4ay5tfC32mM1jv5pVfpdFq2ukZLh2OVcSTQw7sFYstJqZcrbRgRvv8AE1w7QZsEaP7HV7w2KouH/d3Dd8g3vbJc+kyydoSMe+JpUmC5nq5C4DWK+K5FxvczQ4vtfjlu60EZUyHw1A2viAIA1P1rf/LIyRSdL9TaMnx7/QpuJcTqUUxTVcEaYxIyhGFkRhmQvve+ZvmZ7B0Aqi+9h95cdruO4utQT9ppqgqOQAb5xlKPtyU6fBlWrj36zXHHijPJLkxSYLvKljtux/CP5zuIx6XzkeHRKa9ETn6k6+8l4oinRyg+Orpvqqj6mI89veVVKiHJYjwDwqPTnLZr48XfJb9DRqCoKsMytuN/cSoWj3dRk/hPiUne2xHqJo6VOVPHSFamQNc2t9iCLGM5RWsZTc31izfoPmdZamlgsAHsml9Ihuk61Op1X7xTo/VYALWrDVolwf6ztsptADtdA28jPgTa6k36f1koGcFWw1gBAq4wlSp0Ml8PWwlezZn9ZbUXSmpZza3yfIDnACSzBRmbQSI9c1NgQg5dfMyAMQa7i+iDZf75y7AGW0TdAVy4W5v0j0OsbT2t5xRFjGBP4fxnu6tOqti1IkBTcAhlKkE8t7y94j29qvTenkpAOrKdWY2YWPQc5jqQBZx6G3r/AKRjqOk55+PjyS5SXZoskkqRymzLchwCQVPhGoIsd/WDjS1UktWOoUECwWygAeEafwg+s9YEWgP4bWG5A+ZtSE5yeyFWGXIgdmUHNY7AkAEgewk/CP123kHHJap7Q6miBebH4HOX6ErsDEYo1GLDdzlXyG39+smPoAqj6f7Mh4UeItyXwiTqdMkhQCWtc26f2ZlLZ6OJKMLNPRe/tK/jVRXRgdCBceRGotJGG3Mi9pVHcqed7X52y7Tajy0wMHgmqhcoLFgCABcnS+0S2CrYdiKyOlz4cwNiPI7TR9jjZVt+Gn93W80/+Iy/+kXyq07e+aefl8pwzrFXTN4wTjZ89vcRFWMoQa207l2ZEG0DECzgeR/SNMXX+tf8rfpHVADnMTiq1ltzMc0i4zcSqADDMBdjy263iMQWqG5/oI2r9A9ZMVf3PzDQFnwfsZiatMOihVIuCxy5vMCxNvOLxGEqUXNOqCrDle4I5EHmJ9bwwsgtyVfymI/xHH7ygeeRtf8Am/rPI8fzJ5cvF1R1ZMKjGzNXN7zrUr2MOh9MYdhPUOUqmNqwHVbfmf0jqgiMT/t09R+ZljTHjgwIOQz3c5mRGbKGYAtvbW5PrLC0jYwfR/xFiehp0yR2swdKli1Sjcr3aEgkkhjc6k87WPvKbFVLs5/CMo9TJ+PN8W19dvsotK4bf/Z+sjEmopN2bR7mSsNh7ZV6asfuZGo8TKVGdedx7XFvyk5vpq+h/SUkuEVK7OjyHwSS/d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0" name="Picture 18" descr="http://schoolworkhelper.net/wp-content/uploads/2011/05/benito-mussolini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9206" y="4089654"/>
            <a:ext cx="1974794" cy="2768346"/>
          </a:xfrm>
          <a:prstGeom prst="rect">
            <a:avLst/>
          </a:prstGeom>
          <a:noFill/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155574" y="3848099"/>
            <a:ext cx="7013631" cy="30099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u="sng" noProof="0" dirty="0" smtClean="0"/>
              <a:t> Benito Mussolini</a:t>
            </a:r>
            <a:endParaRPr lang="en-US" sz="3200" u="sng" dirty="0"/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/>
              <a:t>Journalist with, “Big Ideas,” promised Italians a better tomorrow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noProof="0" dirty="0" smtClean="0"/>
              <a:t>Fascist= _____________________________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noProof="0" dirty="0" smtClean="0"/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i="1" dirty="0" smtClean="0"/>
              <a:t>STOP AND THINK</a:t>
            </a:r>
            <a:r>
              <a:rPr lang="en-US" sz="2800" b="1" i="1" dirty="0" smtClean="0">
                <a:sym typeface="Wingdings" pitchFamily="2" charset="2"/>
              </a:rPr>
              <a:t> Why would people listen?</a:t>
            </a:r>
            <a:endParaRPr lang="en-US" sz="2800" b="1" i="1" noProof="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021112" y="3418767"/>
            <a:ext cx="7239000" cy="48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i="1" noProof="0" dirty="0" smtClean="0"/>
              <a:t>Militaristic Authority= Dictator= Their Way, Or NO WAY!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U-Turn Arrow 15"/>
          <p:cNvSpPr/>
          <p:nvPr/>
        </p:nvSpPr>
        <p:spPr>
          <a:xfrm rot="10800000">
            <a:off x="885369" y="3756227"/>
            <a:ext cx="1583867" cy="333427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8186057" y="3804557"/>
            <a:ext cx="192768" cy="23560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9632"/>
            <a:ext cx="8229600" cy="1143000"/>
          </a:xfrm>
        </p:spPr>
        <p:txBody>
          <a:bodyPr/>
          <a:lstStyle/>
          <a:p>
            <a:r>
              <a:rPr lang="en-US" b="1" dirty="0" smtClean="0"/>
              <a:t>The Least You Need To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368"/>
            <a:ext cx="9144000" cy="606561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Although _____________________ is often blamed for the ______________________...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really the American people _________ _____________ that lead to the collapse of the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_________ attempted to “re-animate the economy,” with the _________________- which redefined the role of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__________________ left Germany crippled, and _________________ was out of control!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warring ideologies of ________________, ____________________ and ________________ represented the major players of what will turn into WWII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_______________ ruled Germany, _______________ ruled Italy and ___________ ruled </a:t>
            </a:r>
            <a:r>
              <a:rPr lang="en-US" dirty="0" err="1" smtClean="0"/>
              <a:t>America</a:t>
            </a:r>
            <a:r>
              <a:rPr lang="en-US" sz="1900" b="1" i="1" dirty="0" err="1" smtClean="0">
                <a:sym typeface="Wingdings" pitchFamily="2" charset="2"/>
              </a:rPr>
              <a:t>Strength</a:t>
            </a:r>
            <a:r>
              <a:rPr lang="en-US" sz="1900" b="1" i="1" dirty="0" smtClean="0">
                <a:sym typeface="Wingdings" pitchFamily="2" charset="2"/>
              </a:rPr>
              <a:t> of president INCREASING!</a:t>
            </a: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ready for 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Exit Slip</a:t>
            </a:r>
            <a:br>
              <a:rPr lang="en-US" b="1" dirty="0" smtClean="0"/>
            </a:br>
            <a:r>
              <a:rPr lang="en-US" sz="2700" dirty="0" smtClean="0"/>
              <a:t>Separate Sheet of Paper </a:t>
            </a:r>
            <a:br>
              <a:rPr lang="en-US" sz="2700" dirty="0" smtClean="0"/>
            </a:br>
            <a:r>
              <a:rPr lang="en-US" sz="2700" dirty="0" smtClean="0"/>
              <a:t>(as per </a:t>
            </a:r>
            <a:r>
              <a:rPr lang="en-US" sz="2700" dirty="0" err="1" smtClean="0"/>
              <a:t>usu</a:t>
            </a:r>
            <a:r>
              <a:rPr lang="en-US" sz="27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9403"/>
            <a:ext cx="9144000" cy="5518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Was the New Deal Constitutional?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i="1" dirty="0" smtClean="0">
                <a:sym typeface="Wingdings" pitchFamily="2" charset="2"/>
              </a:rPr>
              <a:t>this should be your opinion, use evidence! </a:t>
            </a:r>
            <a:r>
              <a:rPr lang="en-US" sz="2800" dirty="0" smtClean="0">
                <a:sym typeface="Wingdings" pitchFamily="2" charset="2"/>
              </a:rPr>
              <a:t>(3pts)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Why was America embracing </a:t>
            </a:r>
            <a:r>
              <a:rPr lang="en-US" b="1" i="1" dirty="0" smtClean="0"/>
              <a:t>isolationism</a:t>
            </a:r>
            <a:r>
              <a:rPr lang="en-US" dirty="0" smtClean="0"/>
              <a:t>? (2pts)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Why were democratic countries threatened by </a:t>
            </a:r>
            <a:r>
              <a:rPr lang="en-US" b="1" i="1" dirty="0" smtClean="0"/>
              <a:t>totalitarianism</a:t>
            </a:r>
            <a:r>
              <a:rPr lang="en-US" dirty="0" smtClean="0"/>
              <a:t>? Why were they tempted? (3pts)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/>
              <a:t>b</a:t>
            </a:r>
            <a:r>
              <a:rPr lang="en-US" sz="6600" b="1" dirty="0" smtClean="0"/>
              <a:t>bonline1.ips.k12.in.us</a:t>
            </a:r>
          </a:p>
          <a:p>
            <a:endParaRPr lang="en-US" sz="6600" b="1" dirty="0" smtClean="0"/>
          </a:p>
          <a:p>
            <a:r>
              <a:rPr lang="en-US" sz="6600" b="1" dirty="0" smtClean="0"/>
              <a:t>Password= clock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2527"/>
            <a:ext cx="8229600" cy="1143000"/>
          </a:xfrm>
        </p:spPr>
        <p:txBody>
          <a:bodyPr/>
          <a:lstStyle/>
          <a:p>
            <a:r>
              <a:rPr lang="en-US" b="1" dirty="0" smtClean="0"/>
              <a:t>The Least You Need To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6182"/>
            <a:ext cx="9144000" cy="631181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______________________________ was the first blow to America’s 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of this and  ________________________________ America was in serious 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entered the 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Although the _______________________ was a condition caused by the environment, it also was a metaphor for America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had no ______________ and therefore could not afford anything, even the necessities like food and shelter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President ___________________ was blamed for the current economic situation, and the shanty towns people had to set up were called 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so much to worry about at home, America remained ________________________ from the rest of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Things did not look good.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31" y="170424"/>
            <a:ext cx="8229600" cy="1143000"/>
          </a:xfrm>
        </p:spPr>
        <p:txBody>
          <a:bodyPr/>
          <a:lstStyle/>
          <a:p>
            <a:r>
              <a:rPr lang="en-US" b="1" dirty="0" smtClean="0"/>
              <a:t>Across the Pond…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067"/>
            <a:ext cx="9144000" cy="6237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But depression wasn’t limited to America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The entire world was feeling the hurt…</a:t>
            </a:r>
          </a:p>
          <a:p>
            <a:r>
              <a:rPr lang="en-US" sz="2400" dirty="0" smtClean="0"/>
              <a:t>Remember the treaty of Versailles?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 Fascism          vs.         Communism</a:t>
            </a:r>
          </a:p>
          <a:p>
            <a:pPr>
              <a:buNone/>
            </a:pPr>
            <a:r>
              <a:rPr lang="en-US" sz="2800" dirty="0" smtClean="0"/>
              <a:t>                    vs. Democracy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Totalitarianism=</a:t>
            </a:r>
          </a:p>
          <a:p>
            <a:r>
              <a:rPr lang="en-US" sz="2800" dirty="0" smtClean="0"/>
              <a:t>Inflation=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http://www.usagold.com/weimarplay.jpg"/>
          <p:cNvPicPr>
            <a:picLocks noChangeAspect="1" noChangeArrowheads="1"/>
          </p:cNvPicPr>
          <p:nvPr/>
        </p:nvPicPr>
        <p:blipFill>
          <a:blip r:embed="rId2"/>
          <a:srcRect l="10400" t="13032" b="6818"/>
          <a:stretch>
            <a:fillRect/>
          </a:stretch>
        </p:blipFill>
        <p:spPr bwMode="auto">
          <a:xfrm>
            <a:off x="6819562" y="4233180"/>
            <a:ext cx="2324438" cy="24654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54513"/>
            <a:ext cx="9144000" cy="791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</a:t>
            </a:r>
            <a:r>
              <a:rPr lang="en-US" sz="2400" dirty="0" smtClean="0"/>
              <a:t>s were starving, jobless and feeling the Great Depression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3983"/>
            <a:ext cx="8229600" cy="1143000"/>
          </a:xfrm>
        </p:spPr>
        <p:txBody>
          <a:bodyPr/>
          <a:lstStyle/>
          <a:p>
            <a:r>
              <a:rPr lang="en-US" b="1" dirty="0" smtClean="0"/>
              <a:t>               </a:t>
            </a:r>
            <a:r>
              <a:rPr lang="en-US" b="1" u="sng" dirty="0" smtClean="0"/>
              <a:t>The Roosevelt’s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6734" y="669702"/>
            <a:ext cx="5860066" cy="3258062"/>
          </a:xfrm>
        </p:spPr>
        <p:txBody>
          <a:bodyPr>
            <a:normAutofit/>
          </a:bodyPr>
          <a:lstStyle/>
          <a:p>
            <a:r>
              <a:rPr lang="en-US" dirty="0" smtClean="0"/>
              <a:t>Harvard and Columbia grad</a:t>
            </a:r>
          </a:p>
          <a:p>
            <a:r>
              <a:rPr lang="en-US" dirty="0" smtClean="0"/>
              <a:t>Appointed as the secretary of the Navy under Wilson</a:t>
            </a:r>
          </a:p>
          <a:p>
            <a:r>
              <a:rPr lang="en-US" dirty="0" smtClean="0"/>
              <a:t>Had </a:t>
            </a:r>
            <a:r>
              <a:rPr lang="en-US" b="1" i="1" dirty="0" smtClean="0"/>
              <a:t>polio</a:t>
            </a:r>
            <a:r>
              <a:rPr lang="en-US" dirty="0" smtClean="0">
                <a:sym typeface="Wingdings" pitchFamily="2" charset="2"/>
              </a:rPr>
              <a:t> </a:t>
            </a:r>
            <a:endParaRPr lang="en-US" dirty="0"/>
          </a:p>
        </p:txBody>
      </p:sp>
      <p:sp>
        <p:nvSpPr>
          <p:cNvPr id="9218" name="AutoShape 2" descr="data:image/jpeg;base64,/9j/4AAQSkZJRgABAQAAAQABAAD/2wCEAAkGBhQSEBUUEhQUFRUWFxUXFxgXFBgXFxgeFBgVFxUYFRgXHSYeFxojGxcUHy8gJCcpLCwsFR4xNTAqNSYrLCkBCQoKDgwOFw8PFSwcHxwuKS0qLSkpLCwuKS8pLCktLCkpLCwpKSksKykpKSkpLCksKSkpKSkpLCkpLCkpKSkpKf/AABEIAOEA4QMBIgACEQEDEQH/xAAcAAABBQEBAQAAAAAAAAAAAAAAAQMFBgcCBAj/xABAEAACAQIDBQYEBAYBAwMFAAABAgADEQQhMQUGEkFREyJhcYGRBzKhsVLB0fAUI0JikuFygtLxorLCFRYXQ1P/xAAYAQEBAQEBAAAAAAAAAAAAAAAAAQIDBP/EAB0RAQEBAQADAQEBAAAAAAAAAAABEQISITFBA2H/2gAMAwEAAhEDEQA/ANxhCEAhCEAhCEAhCNmp0zgOThqwETPnGiIA2KPIe8Zas5528hGq20qasENRA5NgvEOInoBe8idq730aGIpUH4y9Xh4bLl3m4QSSesuUSzFvxH3nBQ9W9zITfTeg4LDiqqByXCgEkDMMb5eUq2G372jWUNSwIZWzBCuQfI3Es5tmprQTSPU+5/WJZxo7f5H85zha7GgrVF4X4AWXobXIlV3O37ONaqrU1p9moa4YkZk8iMpPGqt4xNUf1X8wPyjibXYfMn+J/Iys7F36w+KrtQpcfEOIgkDhYLqQbyUpbZoPWaitRTVW/EgPeFtYss+ibobTRsr2PQ5GeuQT0AYUqrp8py6HMf6mdE7CeLD7SBybun6e89gMoWEIQCEIQCEIQCEIQCEIQCEIQCcs1oM3SAX3gc8BOvt+sC1oO8xzaHxPxNPHMWt2VN2Q0l0IBIJuc+Lnea54vXxLcbCzRlnnh2PtyniaK1aTcSt7g8ww5ET1uZm+lYNv+zLtSuUvxBgwtqLKrXy6a+karb0visVhHqDv0zTRm/Fapfi8DY5y2Y/Bn/7iU8JKnhJyuLGkVN/CM7a+FtQYtXwgXsiQ1mbh4CCCQOZXpbynoln6y93xirWw1FetQn/FT/3TjcLY+Kpmi9TEL/DhOIUhU041uoK2tle9ryw74blDH9nxVTT7Pi0UNfit1ItpIAfCKiou+IqWHOyqPc3mZefHNMrQcY/8pyPwsfoZ8+bI2jUVatGiCXxPZ07jW1zcDzJGfS83xGptS7NXUjg4LhgeXDyOsq+6vw5TB1TVL9q1rJdOHhv8x1NyZOOpJVrM9gbVOAxFZsjURKlNbacfEq38hYn0ml/Dfds0qRxFYE1q3ez1CnMX8W1PpIfAfDGoce1WvwGjxvUya/FdiVUi2WuflNPVLCP6dz8JHJWcMkeIlH+Ie+wwqGjSP85xr/8AzB5n+48h6zjzzerkatxaFqq9+Fg1iQbG9iNQehjtDEtT0zHQ/l0mObP2djcFhhjlfhDMCyNqysRwswORuT553mqbu7WXF4ZKwFuIZjoQbMPeb658fcTdWTDYsOMteY5iPyBAIN1NjJTCY4Nkcm+/lMj1QhCAQhCAQhCAQhCATlm6awd7REFvOAoW0CZA7a35wmFfs6tWz8woLEf8raSSw2OWqivTYMrAFSNCDLZYHamkwfeOi67QxdGnT4zWawFiTmy1QVA5+PiZu5lTXc9v/qpxnGAvCAFAJLEpwNfkBoec3/Prx1LNUXdLZe0MFjFQUmKuFNRb/wAsqeZbQMv+psAMd4I0cpjvrbrUBWeXH4+nRQvUYKo5k2/8mMYjbS8LdlZyMhY92/Qnwmb7wbKxGLqHtKnEUubDuoOgpqc/U3mRIbc+JrOeywS3bPvuBy6Kfz9pRcRtCtiagOIqlxqQTbnnwi37tJlN22Rh3yDbNXAv4hTp4x/Z2wU7TvEdBYD62AN725Ss68Wwd31ZtLgX1a1/w2HPxluweF7ABlqVaVtR2hZT1FibW8Z7xhQAAtsvL7T0tRDLYjI5Wt9JR4dm/EJRWWjWy4zZX0GZsL+uV/KXhWmc7W3HpVe8Lqf7cs+Ugzvrj8MRTdrqtgGKBmIFtTzNvWZsVr9UEqbGxsbG17Hkbc5i22d3MRhMWMRiqf8AFU+PiZgTZv8Anl3fI5cpe9kb+rwj+J4VBsRVX5LE2BZfmT7S2U6iuoIIYEZEEEEeB5iXnrxPrGd4t6q202Shh6TBLg8IPEWOgLEZBRf85ekxlHZGAppUYFgpso+Z2Ny3COQudeQlgx+GNOlUbDUqZqcJKrkgY8rkD9+Exihs+pj8a6Yqt2VbMKKin5hpTA0UDp7XnaZ3/kifFo3b+KJesVxQCI7dxhkF/tY8x/dNDAvYg+II/KUrd3cyrUwjYbHIgRCRRZSO0XqwIy4el8zzls2FsX+FoLSDs/DzbXyA5DoJz7zfSzU5g8VxCx1H1nqkOMjcaiSeHrhhf3mA7CEJQQhCAQhOKmeXX7QETM39v1kRvhtl8Lg6lWmhZgLDot8uJvASXq1lRSzEKqi5JNgAOsqrfETAVHNLtRnl3lIQ3yIuRa3nNcy38SslWvhqmEr1Kzu2LZxwi555ljyI1vfwtLX8Pt/MPQw64euzIQzEMRdbMbgZZjnITfjc44OqK9EBqDMGH9QQ3vwt1U8j6ed33b3eweNp0sWcMKbg3IF1QsvPh0Zb5jKejuy8sz6u9NwwBGYIBHrOrRAIs8ddIQ6SH2niriw0H3/SP7d2mKFIsedgOpJ6SJqOcpYhgLc26e30nL0uEd0fS89aJOwJRDjZPGLPpcEeHUdY9T2IgA7uY58/CSggYHnp4YCdhY6YgkgbKyOx2ADKxKi9uYuD4EcxJNojaSjEtu4ku5BAUDIcP0tfxyPlnG93t8cTg2ApOeHUo2aHzHLzEvm9u6SdlUqLe9+IjLW4zB/KZouF71jbxvfzgfQO5u8wx2G7ThCupKuo0ByOV+RBBnn3t3GpYwBh/LrLa1QD6N18OYkL8GqdsNWNiAaot6IL/cTQyJJ1ZfSqdtDfHD7PUUar1atRFW/duxuMizGwzlcxnxcqOD/D4YmwuSxJsBzIXT3l/wBqbu4euwetSSowBUFhfIzEq2GqHE1cHgmqNSqPbhItfhP9V9AM8za4Gc7cTm/jN2L9uDvzUxlR6dZRxW4lKrYWFrqfyMvlF+Fr8ucgd1N1kwVEILGobGo9rcR6Doo5e+ssFHMkHnpOfVlvpZ8SAMWebCPqp1E9MgIQhAJwg5wqnLzyhVqBFLHIKCT4AC5gUj4u410wSquQeoA3kASB7ge0rP8A+P8AD4vApVwbntQo4rtcMwHeVh/Qb/lL21TD7WwbDvcDG2YsysvMcja/1mctuNtPB1WGFYlWy4qbhQR/crHI+/nPRxcmblYqW+FeONejWwtccapawbPutcMh8Lj6zSsPh1RQqgKqgAADIADISsbgbonBUmNQhq1QguRmBa9lB56kk9TLY05f062tSODAxOKJecW1d3hwvbVqVz3aT8ZFtTwm3sSPacc4tTEMXa4yuc+v7P2gzZzTJZ0IAwJlADOi0QxDA6gTOVi3mWnJnLGdFo2TnLErjaGH7Sk6ZZqRnpmOcxnGYRqdRkYaG02pzlM83r2WRUJAzNzrl6DK0qLZ8JMYGwr08rpUJ9HAI+oYekvhMyb4TVyuKrU87NTBt4o4A+jmaxeZactKxt2pQwAqYsUSzuVVytr56E3+UE2uRztLRPHtTALWpPTcXV1Kn16eMvNy+ysnxfxDx2Kbgw1Mp4U1Lv6sRl7CWLcLYuPpVzVxLd1xZldyzkjNSNQLefOJ8OsNWw1bEYWrTbgViyvwnhvlcX58Q4SPIy/8M699SepGZNPVMiGH76z1AzzUjdSI5hXuvllOYehCEBs5sPAX/L9ZXviHtE0dn1bavamP+s5/S8sNPVvQew/3CvQV1KuAynIgi4PmDLLl0Y3hd+jQwmFo4M/zeI9qGTIljkPEEtqM+7Nbpm4F7XsL20vzt6yjbyfCSlUJfCt2LfhNyh8ua/Wez4fbNxlFaqYtmIUqtMMQ3IklW1K6C069+PU2MzVyEDEEJ53RzaDTqJIK9WU/Uxq0kcelm885HlZtksQSM2tvDRw477qD0v3vYSp4n4o2bu0gVvrcg/aBoc5YSr7H+INCtYN3GPI6e8suGxIeitQaMoYesDuc3lJ3m3/7GpwUeFrDvN0PK3KRWB3+xdXJaXaEfgU/XWT4utHRrki2kU6zOk3xrUaoNdKqqRe1uY88rSwbJ30p16gXQnTx878/KVFiqtlK1t5QRYaqLg688x7faT9Y3v4XvbnKjtLEAM1QmwKAqCbhtOJcvlP3hKf+F1EnGVm5LTt/ky2/9pmrTJN1tsfwlTt6ndo18gCbkANk1tTY3HkTNaRri8y1CxCIsJGnPDAidRLQOsNrForZyOv5ThNY7VycGbjNeiEIQhuhoT1J+9o5G8P8o9fvOzA5MbcTsmcGSrHMUwMSZUQiQvA8uPpC1+n2MhcQ1gTe1hLFUFxYyvYrD3DICdCt+fSWIx6rj6a1zUrr25ZmNgctSACekkNq4erVThGDpUgeG3BTLPnmO8NB1v1lp2XuDSol3azuCSnFovQnqfG09y4qrc2KADmVBJ05qbdZpGR7W2TVw9ThqLwkBT6EXHh19psu71LgwVJSb/y1+oBt9ZUd764xdejRpAM9yCbfc9BYmXrgCoB0AHtlAyjF7m4h3ZwgCMzFeJl04ja957K+6OJw9FalJ6t3BLqhKlTlwgga5Xl92hRqCneiAWF7re1/LL6ZSrbM2y3alXd1bvXQ8YIJ6DQ+8Cs4mhjO4tYM5sWVKneOhubHMZXj+72FqLUVuwfI908LgDxNhnaaRhsCpIfhuwFuI/McuvKSTqANPpIK+mMIpWJP9V7jhN9TYcha+vWUbHYi9Rrj+q/gB+G3mfrLJvJtD+Yaa2zzvfwsRb2kbsPYaYhqitca2N+lgNfEiUefbuFNcU6hYW4bhV0Vb2sPH/xNo2aCKKA68C39hM83P3YK1UWquQDkg2IujqRbwJtNLAmasLCF4kjRYAxIGAhbOO4lsgZ5mjzn+XLEr18UJ5uOE0ydwvyD1+5jhjWG0I6M33MegNMZyZ004JkqwWnJiwmVJACJeBgBkJXNmPmfzk3InaCWa/XP8oHhrjiUgEi/MWv9cpHnZBI4XqMy9MgfUgD6SStPDtzaYw9B6jf0i48ToB72m0pjZOwKVKq9VOG5AUAf09fU5SQrGeHY9RKeGRiwu4V3YnVqljc/YeU9NfGIBcsoHiRB8O0mz84tXAox4io4hobZ+88aYynVyp1FJ6qwJHjOcDtMlzSqC1RdejDky+BkqJFVtPPjK9lJvpeOVnylbq1mquwzsLjw/doxVddjUruwGS/nprzNp7dzMQBiSCfmDa+BBnT4bsyyC2dyTfp1nj2Hsx6+I4aK3I/rPy0xfNieZ6CEaZsIl3d7WUdxTzPNj5XsPQycnm2fgxSpqgJNha51J5k+JNzPTI0LQhCRRAxbxIDTxS/c9YlQxG+UeMsQ9wwnq4ISsuKJ7zDxB9x/ox6Mtk48QR7Zj849KGnnBjjxomSrCQnPFC8yoiiIYQFkbtVND4GSJni2ovcv0/OUQtevZdZm3xH2+WZcODkLO/S/9I9rn1l12i93YEZLTLHLoR/uZBtzGXru2vGWN+YBNgD0NhNJ9eYbWqglQ7WICkXuCBmB6HPwk/unsN8ZUKVKjKoXi6ki/K+UhNlUh21NnRqihgSo1IyymspvHQ7rJQrcQHDwrRIKjoeVoK9O7m6VLCFirMzMLXa2Q1sAJ7Nq7KFUh1PBVT5X/wDiw5qZHnb1U/Lha+fgv24souH2zVDhatF6fFoxKlbjkSpNsoR7sJimZSrrwuMmGo8weYPWJSwtr255+s9HCDnGsSSFyy8oFP2pjwprHna3hrl+ZMl/hGbriD1ZMvRpTt7cYt+BeufU/rnf3lt+EtUL2qEjiZabAczbiufqJKsaWBFnN4omWiwtEvC8BYWiExCYDdQRFHfUeIjVWpnHNmrd79B95UqUvFhCaZM4sd241Ug+2v0vHVa4uIpEYwwtdfwnLyOY/T0gOOIwRPQwjDiFjgxOKIxiTKurwvObwgKTGcVS4kI/eWYjs5YwKdtZ1RKjHTs2+xmMunaut+6NL/vWbFvutPhdQy8XAxZOLPhORJAN7XsbyqboblBjxV9ENgvUjUnw+8usmKG3n2fR7FKYY34hUYZWYKbL1sb85KYDb2NcdoBTqJl3QCrZ6+ZEuT4FCtiAQMtBl5RtKSjIADylXHmwGKZxdlKeBIv9J6a6BhY6fpOrTloDKvYWkTvBtMpSJHlc/vzjm18eqDOoEvp3eInyHOZ3vRvAHPCjEgZZ3vlzMI8WEvXrkHO5JN+QXMkfvnJwCpSBxVI96hVQkXzscrW6aA+cjtg0AEZ7fMCov0GbH1yHvJva9D+H2YzPk+JdLDSyjvfl9pBsGzcataklRPldQw8mF56rzMfhFvNxK2EqHNLtT8r95fQm/qZpnFI06hxTm8W8igmNO07JnnqvCmarSU2XSsl+siEXiYKOcsKLYWHKWJ0WEWE0wIzXPDZumvl19P1j0QiARmpEw7WJQ8s18R/rT2nVUQPM5znHFIbeTeyjhEu5JY5Kq6kyq7b37rJQ7ThCEjJciR04idT5CTF1oRq2nhxW8GHp/PWpLbrUX7XvPnjae9NesxL1Ha/Vjb0GkinxbE/oYxW9bR+KuCpX4XaoeiKbf5NYSibx/GGtVBWgBRU5XB4qnvovp7zOSxPOOU6RJ68s9IgktmbUrDErUUlmLW7xJ4r5EMTqCJet194eyxJFRyaNW/CxvYMLWDdCPlPodJTsPR7Knp3iNegNtJctxdkU8Vha9KpqGpsp5qSpAI9vWVl7d4PiB2OI7NUuqkcd8r3/AAzulvrTNQgkKLAgk3872OXKULeTY1XD1ilTP8LdRfIyFfi6wNtobz0W0dTbXp6HQyH3j38p0lK0iHfz7o8zzmVNUa1/3+9ILTJGfWFx6NobZrVmJZmPrp4jpDZWC7RwDz1JOnjFw+AJIABJ0AAuT6TRd1Ph+VtUxAsNRT5n/n08oNezZGwFcK1Swo01Gfy3C9fDK5Mp+/W3hiqy8F+zW4XLLLU26n7Wktv7vgGH8Nh7dmuTEaNb+kf2g+8pNJ76+NvWMR6cBtB8NVWtTNmQ36jK9wfC17+Bmt7D+LeFqgCrei/O/eS/gwzt5gTGcX8s8SXByMmNPqfDYtaihkYMpzBU3B8iI8TPn/cnfV8FVAJLUmPfS/8A6lvow+s3LA7Wp1qYek4dW0IP36Hwko9bvPFXrTuvUnmo0jUcKPXwHORr4ktjYfVz5D8zJac06YUADQZTqbcxCEIBCEIDVelcZZEZg/vlI/a9WocPUNIfzFB7vUjlfx5SVjFel/UNefiOkDBquP8A4rGU3qCy0lu4OQBUkn62lV3n249eoRclQTYfnNb+IW5XGr4jDL3mH8xBztmWA69RMZr4Qg2IPrAjkQkxxaE9K0Bbxjqpyhp56NISRwGG71z7TrA7P4zbIAZknl1MkWUAkrkB8vW3U+MMmdqFQQq6j5uYv09JYfhztHssUyHSojZcyU7wt424pWAvvJrc/AGpjaXRCXP/AEj9be8Cb3wq/wAVQeo1LsmpP2a8Ru7ZcTAgZDlpfP3me9lczTN/8UaeHVLLxu92KjIhVtfPO/y+0rm4mELY1DYHhDMfDK33IlohsJsKpVyp02Y+Ck+nQSxbK+GlZrGqRSH+Tew09TNRC2gXkEZsTdmhhRdFu/N2zb05L6Srb/76BQaFFs9KjDx1UHr1kjvvvV/D0+zQntHU5g2KDkfO+nkZk1cmo3ESxFhcnqBp4wOFPEST++U7AAP7+8OH2jgQQpqsOnn/AOYyZ63W1408Bg65yT2Jt+vh34qLspvoMwfNdDPC1G+k0Dcnc3gK16472RpoeXRmHXoJFX3Z2MqPSpmqoWqyjiUcieXn4S1bLwHZrn8x1/SeXYmyuEcb/MdB0/3JiVKIQhCCEIQCEIQCEIQGK+HvmNfvM73z+Ha171aAC1dWQ5BvL8J+hmlxqthw3n1gfMeM2U1NirqVYagixEYWh4Tet5N1KeIW1VbN/S41HrzHgZle3t0K2GbNSycnUG3r+E+cCCpEg5ZeH63nVR8rddf30jyiwMZaByi+Uuu4VNaVKtXflZfGwzIHiSVlNW00rYGBVcNS6W7Qi2rNnc+XL3gU/fLHmtiSGuOzAAuMrNmSMuRy53ktuHu+/F/EMSqkELY2LZ2JIt8uRlYx1Tjq1Gtc8bOMs2VjnnrYW5+PWX3cvaxq0ACLdmFp5cyL5+3D9ZRYalQiQu8O8AwtEuc2Nwg6nr5DnJfEYhUVnYgKoJJPICZFvBtxsTWNT/8AWrAKtxcDyP36mBE47HvVdmdi3FqT6nT7dLxsH8NwDa4J55f7g/hy094lO2V5FKqx2kftOGMTiyyhHVY9JxRw7VGCqCSdABc+knNjbp1a/ePcT8TDX/iNT9poO7e6wTu4dOJtGqN+Z0HkJGkHuruWKZV6oD1cuFBmFPj+JvoPrNT2PsLgs9TNuQ5L+pno2RsNaIv8z82t9F6CScqaIQhCCEIQCEIQCEIQCEIQCEIQEZb6yPxWyQQeDK/I5qf0kjCBnW29xqLXJRqRP9SfKfTT7Sl7S3Frpcpw1F8DZv8AE/kZvDLfWR2J2DTfS6H+39NIwYvu3usalQ9urqqWuCCCxPLPlLRt7bCUE4OIB2VggGuSm3kOUttfd2oPkZX8GyP5iVTbfw/FVy9SjV4ubI3F9M/tKMv41GbA21AGpue8t88+dyTkPGXn4fNahUub98Wy17o987j0jOM3DS1uOqud+9T0620Avl7T1YbZIpYY0adYISSS/Dn3tbC+WVhIqE353sLP2NI5Ke8dbkcrdB9/KU2mCOmcuKbhU73OIJ/6B/3T20dw6PWs/kP0UwKJwZaiJTpXNgCfAc5qGE+Han5cNVbxclR9bSxbN3CddBRoj+0cTfT9YX0yTZ+6VeqQSvZr1fL2XUy7bA3MpqR2dM1n/Ewuo8r91fvNEwe6FFM3vUP92n+Ik1SpBRZQAOgFhIiubP3R0Ndr/wBinL1bn6Wljo0FQBVAAGgAsJ3CVBCEIBCEIBCEIBCEIBCEIBCEIBCEIBCEIBCEIBCEICGR+JhCWDihJNdIQipBFhCRRCEIBCEIBCEIBCEIBCEIBCE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hQSEBUUEhQUFRUWFxUXFxgXFBgXFxgeFBgVFxUYFRgXHSYeFxojGxcUHy8gJCcpLCwsFR4xNTAqNSYrLCkBCQoKDgwOFw8PFSwcHxwuKS0qLSkpLCwuKS8pLCktLCkpLCwpKSksKykpKSkpLCksKSkpKSkpLCkpLCkpKSkpKf/AABEIAOEA4QMBIgACEQEDEQH/xAAcAAABBQEBAQAAAAAAAAAAAAAAAQMFBgcCBAj/xABAEAACAQIDBQYEBAYBAwMFAAABAgADEQQhMQUGEkFREyJhcYGRBzKhsVLB0fAUI0JikuFygtLxorLCFRYXQ1P/xAAYAQEBAQEBAAAAAAAAAAAAAAAAAQIDBP/EAB0RAQEBAQADAQEBAAAAAAAAAAABEQISITFBA2H/2gAMAwEAAhEDEQA/ANxhCEAhCEAhCEAhCNmp0zgOThqwETPnGiIA2KPIe8Zas5528hGq20qasENRA5NgvEOInoBe8idq730aGIpUH4y9Xh4bLl3m4QSSesuUSzFvxH3nBQ9W9zITfTeg4LDiqqByXCgEkDMMb5eUq2G372jWUNSwIZWzBCuQfI3Es5tmprQTSPU+5/WJZxo7f5H85zha7GgrVF4X4AWXobXIlV3O37ONaqrU1p9moa4YkZk8iMpPGqt4xNUf1X8wPyjibXYfMn+J/Iys7F36w+KrtQpcfEOIgkDhYLqQbyUpbZoPWaitRTVW/EgPeFtYss+ibobTRsr2PQ5GeuQT0AYUqrp8py6HMf6mdE7CeLD7SBybun6e89gMoWEIQCEIQCEIQCEIQCEIQCEIQCcs1oM3SAX3gc8BOvt+sC1oO8xzaHxPxNPHMWt2VN2Q0l0IBIJuc+Lnea54vXxLcbCzRlnnh2PtyniaK1aTcSt7g8ww5ET1uZm+lYNv+zLtSuUvxBgwtqLKrXy6a+karb0visVhHqDv0zTRm/Fapfi8DY5y2Y/Bn/7iU8JKnhJyuLGkVN/CM7a+FtQYtXwgXsiQ1mbh4CCCQOZXpbynoln6y93xirWw1FetQn/FT/3TjcLY+Kpmi9TEL/DhOIUhU041uoK2tle9ryw74blDH9nxVTT7Pi0UNfit1ItpIAfCKiou+IqWHOyqPc3mZefHNMrQcY/8pyPwsfoZ8+bI2jUVatGiCXxPZ07jW1zcDzJGfS83xGptS7NXUjg4LhgeXDyOsq+6vw5TB1TVL9q1rJdOHhv8x1NyZOOpJVrM9gbVOAxFZsjURKlNbacfEq38hYn0ml/Dfds0qRxFYE1q3ez1CnMX8W1PpIfAfDGoce1WvwGjxvUya/FdiVUi2WuflNPVLCP6dz8JHJWcMkeIlH+Ie+wwqGjSP85xr/8AzB5n+48h6zjzzerkatxaFqq9+Fg1iQbG9iNQehjtDEtT0zHQ/l0mObP2djcFhhjlfhDMCyNqysRwswORuT553mqbu7WXF4ZKwFuIZjoQbMPeb658fcTdWTDYsOMteY5iPyBAIN1NjJTCY4Nkcm+/lMj1QhCAQhCAQhCAQhCATlm6awd7REFvOAoW0CZA7a35wmFfs6tWz8woLEf8raSSw2OWqivTYMrAFSNCDLZYHamkwfeOi67QxdGnT4zWawFiTmy1QVA5+PiZu5lTXc9v/qpxnGAvCAFAJLEpwNfkBoec3/Prx1LNUXdLZe0MFjFQUmKuFNRb/wAsqeZbQMv+psAMd4I0cpjvrbrUBWeXH4+nRQvUYKo5k2/8mMYjbS8LdlZyMhY92/Qnwmb7wbKxGLqHtKnEUubDuoOgpqc/U3mRIbc+JrOeywS3bPvuBy6Kfz9pRcRtCtiagOIqlxqQTbnnwi37tJlN22Rh3yDbNXAv4hTp4x/Z2wU7TvEdBYD62AN725Ss68Wwd31ZtLgX1a1/w2HPxluweF7ABlqVaVtR2hZT1FibW8Z7xhQAAtsvL7T0tRDLYjI5Wt9JR4dm/EJRWWjWy4zZX0GZsL+uV/KXhWmc7W3HpVe8Lqf7cs+Ugzvrj8MRTdrqtgGKBmIFtTzNvWZsVr9UEqbGxsbG17Hkbc5i22d3MRhMWMRiqf8AFU+PiZgTZv8Anl3fI5cpe9kb+rwj+J4VBsRVX5LE2BZfmT7S2U6iuoIIYEZEEEEeB5iXnrxPrGd4t6q202Shh6TBLg8IPEWOgLEZBRf85ekxlHZGAppUYFgpso+Z2Ny3COQudeQlgx+GNOlUbDUqZqcJKrkgY8rkD9+Exihs+pj8a6Yqt2VbMKKin5hpTA0UDp7XnaZ3/kifFo3b+KJesVxQCI7dxhkF/tY8x/dNDAvYg+II/KUrd3cyrUwjYbHIgRCRRZSO0XqwIy4el8zzls2FsX+FoLSDs/DzbXyA5DoJz7zfSzU5g8VxCx1H1nqkOMjcaiSeHrhhf3mA7CEJQQhCAQhOKmeXX7QETM39v1kRvhtl8Lg6lWmhZgLDot8uJvASXq1lRSzEKqi5JNgAOsqrfETAVHNLtRnl3lIQ3yIuRa3nNcy38SslWvhqmEr1Kzu2LZxwi555ljyI1vfwtLX8Pt/MPQw64euzIQzEMRdbMbgZZjnITfjc44OqK9EBqDMGH9QQ3vwt1U8j6ed33b3eweNp0sWcMKbg3IF1QsvPh0Zb5jKejuy8sz6u9NwwBGYIBHrOrRAIs8ddIQ6SH2niriw0H3/SP7d2mKFIsedgOpJ6SJqOcpYhgLc26e30nL0uEd0fS89aJOwJRDjZPGLPpcEeHUdY9T2IgA7uY58/CSggYHnp4YCdhY6YgkgbKyOx2ADKxKi9uYuD4EcxJNojaSjEtu4ku5BAUDIcP0tfxyPlnG93t8cTg2ApOeHUo2aHzHLzEvm9u6SdlUqLe9+IjLW4zB/KZouF71jbxvfzgfQO5u8wx2G7ThCupKuo0ByOV+RBBnn3t3GpYwBh/LrLa1QD6N18OYkL8GqdsNWNiAaot6IL/cTQyJJ1ZfSqdtDfHD7PUUar1atRFW/duxuMizGwzlcxnxcqOD/D4YmwuSxJsBzIXT3l/wBqbu4euwetSSowBUFhfIzEq2GqHE1cHgmqNSqPbhItfhP9V9AM8za4Gc7cTm/jN2L9uDvzUxlR6dZRxW4lKrYWFrqfyMvlF+Fr8ucgd1N1kwVEILGobGo9rcR6Doo5e+ssFHMkHnpOfVlvpZ8SAMWebCPqp1E9MgIQhAJwg5wqnLzyhVqBFLHIKCT4AC5gUj4u410wSquQeoA3kASB7ge0rP8A+P8AD4vApVwbntQo4rtcMwHeVh/Qb/lL21TD7WwbDvcDG2YsysvMcja/1mctuNtPB1WGFYlWy4qbhQR/crHI+/nPRxcmblYqW+FeONejWwtccapawbPutcMh8Lj6zSsPh1RQqgKqgAADIADISsbgbonBUmNQhq1QguRmBa9lB56kk9TLY05f062tSODAxOKJecW1d3hwvbVqVz3aT8ZFtTwm3sSPacc4tTEMXa4yuc+v7P2gzZzTJZ0IAwJlADOi0QxDA6gTOVi3mWnJnLGdFo2TnLErjaGH7Sk6ZZqRnpmOcxnGYRqdRkYaG02pzlM83r2WRUJAzNzrl6DK0qLZ8JMYGwr08rpUJ9HAI+oYekvhMyb4TVyuKrU87NTBt4o4A+jmaxeZactKxt2pQwAqYsUSzuVVytr56E3+UE2uRztLRPHtTALWpPTcXV1Kn16eMvNy+ysnxfxDx2Kbgw1Mp4U1Lv6sRl7CWLcLYuPpVzVxLd1xZldyzkjNSNQLefOJ8OsNWw1bEYWrTbgViyvwnhvlcX58Q4SPIy/8M699SepGZNPVMiGH76z1AzzUjdSI5hXuvllOYehCEBs5sPAX/L9ZXviHtE0dn1bavamP+s5/S8sNPVvQew/3CvQV1KuAynIgi4PmDLLl0Y3hd+jQwmFo4M/zeI9qGTIljkPEEtqM+7Nbpm4F7XsL20vzt6yjbyfCSlUJfCt2LfhNyh8ua/Wez4fbNxlFaqYtmIUqtMMQ3IklW1K6C069+PU2MzVyEDEEJ53RzaDTqJIK9WU/Uxq0kcelm885HlZtksQSM2tvDRw477qD0v3vYSp4n4o2bu0gVvrcg/aBoc5YSr7H+INCtYN3GPI6e8suGxIeitQaMoYesDuc3lJ3m3/7GpwUeFrDvN0PK3KRWB3+xdXJaXaEfgU/XWT4utHRrki2kU6zOk3xrUaoNdKqqRe1uY88rSwbJ30p16gXQnTx878/KVFiqtlK1t5QRYaqLg688x7faT9Y3v4XvbnKjtLEAM1QmwKAqCbhtOJcvlP3hKf+F1EnGVm5LTt/ky2/9pmrTJN1tsfwlTt6ndo18gCbkANk1tTY3HkTNaRri8y1CxCIsJGnPDAidRLQOsNrForZyOv5ThNY7VycGbjNeiEIQhuhoT1J+9o5G8P8o9fvOzA5MbcTsmcGSrHMUwMSZUQiQvA8uPpC1+n2MhcQ1gTe1hLFUFxYyvYrD3DICdCt+fSWIx6rj6a1zUrr25ZmNgctSACekkNq4erVThGDpUgeG3BTLPnmO8NB1v1lp2XuDSol3azuCSnFovQnqfG09y4qrc2KADmVBJ05qbdZpGR7W2TVw9ThqLwkBT6EXHh19psu71LgwVJSb/y1+oBt9ZUd764xdejRpAM9yCbfc9BYmXrgCoB0AHtlAyjF7m4h3ZwgCMzFeJl04ja957K+6OJw9FalJ6t3BLqhKlTlwgga5Xl92hRqCneiAWF7re1/LL6ZSrbM2y3alXd1bvXQ8YIJ6DQ+8Cs4mhjO4tYM5sWVKneOhubHMZXj+72FqLUVuwfI908LgDxNhnaaRhsCpIfhuwFuI/McuvKSTqANPpIK+mMIpWJP9V7jhN9TYcha+vWUbHYi9Rrj+q/gB+G3mfrLJvJtD+Yaa2zzvfwsRb2kbsPYaYhqitca2N+lgNfEiUefbuFNcU6hYW4bhV0Vb2sPH/xNo2aCKKA68C39hM83P3YK1UWquQDkg2IujqRbwJtNLAmasLCF4kjRYAxIGAhbOO4lsgZ5mjzn+XLEr18UJ5uOE0ydwvyD1+5jhjWG0I6M33MegNMZyZ004JkqwWnJiwmVJACJeBgBkJXNmPmfzk3InaCWa/XP8oHhrjiUgEi/MWv9cpHnZBI4XqMy9MgfUgD6SStPDtzaYw9B6jf0i48ToB72m0pjZOwKVKq9VOG5AUAf09fU5SQrGeHY9RKeGRiwu4V3YnVqljc/YeU9NfGIBcsoHiRB8O0mz84tXAox4io4hobZ+88aYynVyp1FJ6qwJHjOcDtMlzSqC1RdejDky+BkqJFVtPPjK9lJvpeOVnylbq1mquwzsLjw/doxVddjUruwGS/nprzNp7dzMQBiSCfmDa+BBnT4bsyyC2dyTfp1nj2Hsx6+I4aK3I/rPy0xfNieZ6CEaZsIl3d7WUdxTzPNj5XsPQycnm2fgxSpqgJNha51J5k+JNzPTI0LQhCRRAxbxIDTxS/c9YlQxG+UeMsQ9wwnq4ISsuKJ7zDxB9x/ox6Mtk48QR7Zj849KGnnBjjxomSrCQnPFC8yoiiIYQFkbtVND4GSJni2ovcv0/OUQtevZdZm3xH2+WZcODkLO/S/9I9rn1l12i93YEZLTLHLoR/uZBtzGXru2vGWN+YBNgD0NhNJ9eYbWqglQ7WICkXuCBmB6HPwk/unsN8ZUKVKjKoXi6ki/K+UhNlUh21NnRqihgSo1IyymspvHQ7rJQrcQHDwrRIKjoeVoK9O7m6VLCFirMzMLXa2Q1sAJ7Nq7KFUh1PBVT5X/wDiw5qZHnb1U/Lha+fgv24souH2zVDhatF6fFoxKlbjkSpNsoR7sJimZSrrwuMmGo8weYPWJSwtr255+s9HCDnGsSSFyy8oFP2pjwprHna3hrl+ZMl/hGbriD1ZMvRpTt7cYt+BeufU/rnf3lt+EtUL2qEjiZabAczbiufqJKsaWBFnN4omWiwtEvC8BYWiExCYDdQRFHfUeIjVWpnHNmrd79B95UqUvFhCaZM4sd241Ug+2v0vHVa4uIpEYwwtdfwnLyOY/T0gOOIwRPQwjDiFjgxOKIxiTKurwvObwgKTGcVS4kI/eWYjs5YwKdtZ1RKjHTs2+xmMunaut+6NL/vWbFvutPhdQy8XAxZOLPhORJAN7XsbyqboblBjxV9ENgvUjUnw+8usmKG3n2fR7FKYY34hUYZWYKbL1sb85KYDb2NcdoBTqJl3QCrZ6+ZEuT4FCtiAQMtBl5RtKSjIADylXHmwGKZxdlKeBIv9J6a6BhY6fpOrTloDKvYWkTvBtMpSJHlc/vzjm18eqDOoEvp3eInyHOZ3vRvAHPCjEgZZ3vlzMI8WEvXrkHO5JN+QXMkfvnJwCpSBxVI96hVQkXzscrW6aA+cjtg0AEZ7fMCov0GbH1yHvJva9D+H2YzPk+JdLDSyjvfl9pBsGzcataklRPldQw8mF56rzMfhFvNxK2EqHNLtT8r95fQm/qZpnFI06hxTm8W8igmNO07JnnqvCmarSU2XSsl+siEXiYKOcsKLYWHKWJ0WEWE0wIzXPDZumvl19P1j0QiARmpEw7WJQ8s18R/rT2nVUQPM5znHFIbeTeyjhEu5JY5Kq6kyq7b37rJQ7ThCEjJciR04idT5CTF1oRq2nhxW8GHp/PWpLbrUX7XvPnjae9NesxL1Ha/Vjb0GkinxbE/oYxW9bR+KuCpX4XaoeiKbf5NYSibx/GGtVBWgBRU5XB4qnvovp7zOSxPOOU6RJ68s9IgktmbUrDErUUlmLW7xJ4r5EMTqCJet194eyxJFRyaNW/CxvYMLWDdCPlPodJTsPR7Knp3iNegNtJctxdkU8Vha9KpqGpsp5qSpAI9vWVl7d4PiB2OI7NUuqkcd8r3/AAzulvrTNQgkKLAgk3872OXKULeTY1XD1ilTP8LdRfIyFfi6wNtobz0W0dTbXp6HQyH3j38p0lK0iHfz7o8zzmVNUa1/3+9ILTJGfWFx6NobZrVmJZmPrp4jpDZWC7RwDz1JOnjFw+AJIABJ0AAuT6TRd1Ph+VtUxAsNRT5n/n08oNezZGwFcK1Swo01Gfy3C9fDK5Mp+/W3hiqy8F+zW4XLLLU26n7Wktv7vgGH8Nh7dmuTEaNb+kf2g+8pNJ76+NvWMR6cBtB8NVWtTNmQ36jK9wfC17+Bmt7D+LeFqgCrei/O/eS/gwzt5gTGcX8s8SXByMmNPqfDYtaihkYMpzBU3B8iI8TPn/cnfV8FVAJLUmPfS/8A6lvow+s3LA7Wp1qYek4dW0IP36Hwko9bvPFXrTuvUnmo0jUcKPXwHORr4ktjYfVz5D8zJac06YUADQZTqbcxCEIBCEIDVelcZZEZg/vlI/a9WocPUNIfzFB7vUjlfx5SVjFel/UNefiOkDBquP8A4rGU3qCy0lu4OQBUkn62lV3n249eoRclQTYfnNb+IW5XGr4jDL3mH8xBztmWA69RMZr4Qg2IPrAjkQkxxaE9K0Bbxjqpyhp56NISRwGG71z7TrA7P4zbIAZknl1MkWUAkrkB8vW3U+MMmdqFQQq6j5uYv09JYfhztHssUyHSojZcyU7wt424pWAvvJrc/AGpjaXRCXP/AEj9be8Cb3wq/wAVQeo1LsmpP2a8Ru7ZcTAgZDlpfP3me9lczTN/8UaeHVLLxu92KjIhVtfPO/y+0rm4mELY1DYHhDMfDK33IlohsJsKpVyp02Y+Ck+nQSxbK+GlZrGqRSH+Tew09TNRC2gXkEZsTdmhhRdFu/N2zb05L6Srb/76BQaFFs9KjDx1UHr1kjvvvV/D0+zQntHU5g2KDkfO+nkZk1cmo3ESxFhcnqBp4wOFPEST++U7AAP7+8OH2jgQQpqsOnn/AOYyZ63W1408Bg65yT2Jt+vh34qLspvoMwfNdDPC1G+k0Dcnc3gK16472RpoeXRmHXoJFX3Z2MqPSpmqoWqyjiUcieXn4S1bLwHZrn8x1/SeXYmyuEcb/MdB0/3JiVKIQhCCEIQCEIQCEIQGK+HvmNfvM73z+Ha171aAC1dWQ5BvL8J+hmlxqthw3n1gfMeM2U1NirqVYagixEYWh4Tet5N1KeIW1VbN/S41HrzHgZle3t0K2GbNSycnUG3r+E+cCCpEg5ZeH63nVR8rddf30jyiwMZaByi+Uuu4VNaVKtXflZfGwzIHiSVlNW00rYGBVcNS6W7Qi2rNnc+XL3gU/fLHmtiSGuOzAAuMrNmSMuRy53ktuHu+/F/EMSqkELY2LZ2JIt8uRlYx1Tjq1Gtc8bOMs2VjnnrYW5+PWX3cvaxq0ACLdmFp5cyL5+3D9ZRYalQiQu8O8AwtEuc2Nwg6nr5DnJfEYhUVnYgKoJJPICZFvBtxsTWNT/8AWrAKtxcDyP36mBE47HvVdmdi3FqT6nT7dLxsH8NwDa4J55f7g/hy094lO2V5FKqx2kftOGMTiyyhHVY9JxRw7VGCqCSdABc+knNjbp1a/ePcT8TDX/iNT9poO7e6wTu4dOJtGqN+Z0HkJGkHuruWKZV6oD1cuFBmFPj+JvoPrNT2PsLgs9TNuQ5L+pno2RsNaIv8z82t9F6CScqaIQhCCEIQCEIQCEIQCEIQCEIQEZb6yPxWyQQeDK/I5qf0kjCBnW29xqLXJRqRP9SfKfTT7Sl7S3Frpcpw1F8DZv8AE/kZvDLfWR2J2DTfS6H+39NIwYvu3usalQ9urqqWuCCCxPLPlLRt7bCUE4OIB2VggGuSm3kOUttfd2oPkZX8GyP5iVTbfw/FVy9SjV4ubI3F9M/tKMv41GbA21AGpue8t88+dyTkPGXn4fNahUub98Wy17o987j0jOM3DS1uOqud+9T0620Avl7T1YbZIpYY0adYISSS/Dn3tbC+WVhIqE353sLP2NI5Ke8dbkcrdB9/KU2mCOmcuKbhU73OIJ/6B/3T20dw6PWs/kP0UwKJwZaiJTpXNgCfAc5qGE+Han5cNVbxclR9bSxbN3CddBRoj+0cTfT9YX0yTZ+6VeqQSvZr1fL2XUy7bA3MpqR2dM1n/Ewuo8r91fvNEwe6FFM3vUP92n+Ik1SpBRZQAOgFhIiubP3R0Ndr/wBinL1bn6Wljo0FQBVAAGgAsJ3CVBCEIBCEIBCEIBCEIBCEIBCEIBCEIBCEIBCEIBCEICGR+JhCWDihJNdIQipBFhCRRCEIBCEIBCEIBCEIBCEIBCE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http://www.dangerousminds.net/images/uploads/FDR78319-004-545F8C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60338"/>
            <a:ext cx="2671159" cy="2671160"/>
          </a:xfrm>
          <a:prstGeom prst="rect">
            <a:avLst/>
          </a:prstGeom>
          <a:noFill/>
        </p:spPr>
      </p:pic>
      <p:pic>
        <p:nvPicPr>
          <p:cNvPr id="9224" name="Picture 8" descr="http://www.educationalsynthesis.org/files/images/ppl/famamer/ERoosevelt-y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3228" y="4237149"/>
            <a:ext cx="2150772" cy="2628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2831498"/>
            <a:ext cx="9144000" cy="10962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pledge you, I pledge myself, to a New Deal</a:t>
            </a:r>
            <a:r>
              <a:rPr kumimoji="0" lang="en-US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 American people”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i="1" baseline="0" dirty="0" smtClean="0"/>
              <a:t>       “A good society is able to face schemes and plans of world domination and foreign revolutions</a:t>
            </a:r>
            <a:r>
              <a:rPr lang="en-US" sz="1600" b="1" i="1" dirty="0" smtClean="0"/>
              <a:t> alike without fear”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5575" y="3206839"/>
            <a:ext cx="267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93228" y="4031085"/>
            <a:ext cx="2150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55574" y="4108359"/>
            <a:ext cx="6837653" cy="30007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Redefined</a:t>
            </a:r>
            <a:r>
              <a:rPr kumimoji="0" lang="en-US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Lady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Furthered </a:t>
            </a:r>
            <a:r>
              <a:rPr lang="en-US" sz="3200" b="1" i="1" baseline="0" dirty="0" smtClean="0"/>
              <a:t>feminism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Visible figure to America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“Great minds discuss ideas; Average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minds discuss events; Small minds discuss people”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86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 Deal Policies &amp; Programs </a:t>
            </a:r>
            <a:r>
              <a:rPr lang="en-US" sz="3333" b="1" dirty="0" smtClean="0"/>
              <a:t>(1933-1938)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6823"/>
            <a:ext cx="9144000" cy="6529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Roosevelt’s platform for recovery</a:t>
            </a:r>
          </a:p>
          <a:p>
            <a:r>
              <a:rPr lang="en-US" i="1" dirty="0" smtClean="0"/>
              <a:t>Federally</a:t>
            </a:r>
            <a:r>
              <a:rPr lang="en-US" dirty="0" smtClean="0"/>
              <a:t> funded, </a:t>
            </a:r>
            <a:r>
              <a:rPr lang="en-US" i="1" dirty="0" smtClean="0"/>
              <a:t>federally </a:t>
            </a:r>
            <a:r>
              <a:rPr lang="en-US" dirty="0" smtClean="0"/>
              <a:t>administered program of relief</a:t>
            </a:r>
            <a:r>
              <a:rPr lang="en-US" dirty="0" smtClean="0">
                <a:sym typeface="Wingdings" pitchFamily="2" charset="2"/>
              </a:rPr>
              <a:t> (4 goals…)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1. promised to stimulate </a:t>
            </a:r>
            <a:r>
              <a:rPr lang="en-US" sz="2800" b="1" i="1" dirty="0" smtClean="0">
                <a:sym typeface="Wingdings" pitchFamily="2" charset="2"/>
              </a:rPr>
              <a:t>industrial</a:t>
            </a:r>
            <a:r>
              <a:rPr lang="en-US" sz="2800" dirty="0" smtClean="0">
                <a:sym typeface="Wingdings" pitchFamily="2" charset="2"/>
              </a:rPr>
              <a:t> recovery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2. Aid victims of the Great Depression 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   (something Hoover, and no other president had done!)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3. Guarantee minimum living conditions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4.  Avoid future crises </a:t>
            </a:r>
            <a:endParaRPr lang="en-US" sz="2800" dirty="0" smtClean="0"/>
          </a:p>
          <a:p>
            <a:r>
              <a:rPr lang="en-US" dirty="0" smtClean="0"/>
              <a:t>In FDRs “</a:t>
            </a:r>
            <a:r>
              <a:rPr lang="en-US" b="1" dirty="0" smtClean="0"/>
              <a:t>First 100 Days</a:t>
            </a:r>
            <a:r>
              <a:rPr lang="en-US" dirty="0" smtClean="0"/>
              <a:t>,” he had legislation passed to provide relief </a:t>
            </a:r>
          </a:p>
          <a:p>
            <a:r>
              <a:rPr lang="en-US" b="1" i="1" dirty="0" smtClean="0"/>
              <a:t>New Democrats</a:t>
            </a:r>
            <a:r>
              <a:rPr lang="en-US" b="1" i="1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b="1" dirty="0" smtClean="0">
                <a:sym typeface="Wingdings" pitchFamily="2" charset="2"/>
              </a:rPr>
              <a:t>STOP AND THINK Why would a same party congress be good, bad?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686800" cy="1143000"/>
          </a:xfrm>
        </p:spPr>
        <p:txBody>
          <a:bodyPr/>
          <a:lstStyle/>
          <a:p>
            <a:pPr algn="l"/>
            <a:r>
              <a:rPr lang="en-US" b="1" dirty="0" smtClean="0"/>
              <a:t>Government Redefined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337"/>
            <a:ext cx="9144000" cy="7006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New Deal Programs</a:t>
            </a:r>
          </a:p>
          <a:p>
            <a:pPr>
              <a:buNone/>
            </a:pPr>
            <a:r>
              <a:rPr lang="en-US" sz="2400" dirty="0" smtClean="0"/>
              <a:t>- Federal Insurance Cooperation (FDIC)</a:t>
            </a:r>
            <a:endParaRPr lang="en-US" sz="2400" b="1" i="1" dirty="0" smtClean="0"/>
          </a:p>
          <a:p>
            <a:pPr>
              <a:buNone/>
            </a:pPr>
            <a:r>
              <a:rPr lang="en-US" sz="2400" dirty="0" smtClean="0"/>
              <a:t>- Federal Securities Act (FSA)</a:t>
            </a:r>
          </a:p>
          <a:p>
            <a:endParaRPr lang="en-US" sz="2400" b="1" i="1" dirty="0" smtClean="0"/>
          </a:p>
          <a:p>
            <a:pPr>
              <a:buNone/>
            </a:pPr>
            <a:r>
              <a:rPr lang="en-US" sz="2400" dirty="0" smtClean="0"/>
              <a:t>- Civilian Conservation Corps (CCC)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 National Recovery Act (NRA) </a:t>
            </a:r>
            <a:r>
              <a:rPr lang="en-US" sz="2400" dirty="0" smtClean="0">
                <a:sym typeface="Wingdings" pitchFamily="2" charset="2"/>
              </a:rPr>
              <a:t> Public Works Administration (PWA)    </a:t>
            </a:r>
            <a:r>
              <a:rPr lang="en-US" sz="2400" b="1" i="1" dirty="0" smtClean="0">
                <a:sym typeface="Wingdings" pitchFamily="2" charset="2"/>
              </a:rPr>
              <a:t>Works Progress Administration </a:t>
            </a:r>
            <a:r>
              <a:rPr lang="en-US" sz="2400" dirty="0" smtClean="0">
                <a:sym typeface="Wingdings" pitchFamily="2" charset="2"/>
              </a:rPr>
              <a:t>(WPA) </a:t>
            </a:r>
          </a:p>
          <a:p>
            <a:pPr>
              <a:buFontTx/>
              <a:buChar char="-"/>
            </a:pPr>
            <a:endParaRPr lang="en-US" sz="24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Agricultural Adjustment Administration (AAA)  Tennessee Valley                           														      Authority</a:t>
            </a: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Manhattan Project</a:t>
            </a:r>
            <a:r>
              <a:rPr lang="en-US" sz="2400" b="1" i="1" dirty="0" smtClean="0">
                <a:sym typeface="Wingdings" pitchFamily="2" charset="2"/>
              </a:rPr>
              <a:t>= </a:t>
            </a:r>
          </a:p>
          <a:p>
            <a:pPr>
              <a:buFontTx/>
              <a:buChar char="-"/>
            </a:pPr>
            <a:endParaRPr lang="en-US" sz="2400" b="1" i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b="1" i="1" dirty="0" smtClean="0"/>
              <a:t>Social Security=</a:t>
            </a:r>
            <a:br>
              <a:rPr lang="en-US" sz="2400" b="1" i="1" dirty="0" smtClean="0"/>
            </a:br>
            <a:endParaRPr lang="en-US" sz="2400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pPr>
              <a:buNone/>
            </a:pPr>
            <a:endParaRPr lang="en-US" b="1" i="1" dirty="0"/>
          </a:p>
        </p:txBody>
      </p:sp>
      <p:pic>
        <p:nvPicPr>
          <p:cNvPr id="4" name="Picture 2" descr="http://2.bp.blogspot.com/_1muFDbIS91g/S5PBc-cFMvI/AAAAAAAABfA/5QJT5ox8PH8/s400/24anti-aaa+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7775" y="0"/>
            <a:ext cx="1996225" cy="304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539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Step Forward, 2 Steps Back?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5155"/>
            <a:ext cx="9144000" cy="646573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Wagner Act (1935)</a:t>
            </a:r>
          </a:p>
          <a:p>
            <a:pPr>
              <a:buNone/>
            </a:pPr>
            <a:r>
              <a:rPr lang="en-US" sz="1600" dirty="0" smtClean="0"/>
              <a:t>  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Employees shall have the right of self-organization, to form, join, or assist labor organizations </a:t>
            </a:r>
            <a:r>
              <a:rPr lang="en-US" sz="2000" b="1" i="1" dirty="0" smtClean="0"/>
              <a:t>(unions),</a:t>
            </a:r>
            <a:r>
              <a:rPr lang="en-US" sz="2000" dirty="0" smtClean="0"/>
              <a:t> to bargain collectively through representatives of their own choosing, and to engage in concerted activities, for the purpose of collective bargaining or other mutual aid or protection. </a:t>
            </a:r>
            <a:r>
              <a:rPr lang="en-US" sz="2000" b="1" i="1" dirty="0" smtClean="0">
                <a:sym typeface="Wingdings" pitchFamily="2" charset="2"/>
              </a:rPr>
              <a:t> HELLO, RIGHT TO WORK </a:t>
            </a:r>
            <a:endParaRPr lang="en-US" sz="2000" b="1" i="1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/>
              <a:t>It shall be an unfair labor practice for an employer-To interfere with, restrain, or coerce employees in the exercise of the rights guaranteed in section</a:t>
            </a:r>
          </a:p>
          <a:p>
            <a:pPr>
              <a:buNone/>
            </a:pPr>
            <a:r>
              <a:rPr lang="en-US" sz="2100" b="1" dirty="0" smtClean="0"/>
              <a:t>       STOP AND THINK- What does the Wagner Act Represent?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b="1" dirty="0" smtClean="0"/>
              <a:t>West Coast Hotel </a:t>
            </a:r>
            <a:r>
              <a:rPr lang="en-US" b="1" dirty="0" err="1" smtClean="0"/>
              <a:t>v</a:t>
            </a:r>
            <a:r>
              <a:rPr lang="en-US" b="1" dirty="0" smtClean="0"/>
              <a:t> Parrish (1937)</a:t>
            </a:r>
          </a:p>
          <a:p>
            <a:pPr>
              <a:buNone/>
            </a:pPr>
            <a:r>
              <a:rPr lang="en-US" sz="2000" dirty="0" smtClean="0">
                <a:sym typeface="Wingdings"/>
              </a:rPr>
              <a:t>    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/>
              <a:t>In 1932, Washington State passed a law entitled "Minimum Wages for Women." (It called for minimum wages for women and children)</a:t>
            </a:r>
          </a:p>
          <a:p>
            <a:pPr>
              <a:buNone/>
            </a:pPr>
            <a:r>
              <a:rPr lang="en-US" sz="2000" dirty="0" smtClean="0">
                <a:sym typeface="Wingdings"/>
              </a:rPr>
              <a:t>    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E</a:t>
            </a:r>
            <a:r>
              <a:rPr lang="en-US" sz="2000" dirty="0" smtClean="0"/>
              <a:t>lsie Parrish, a chambermaid at the West Coast Hotel, later sued the hotel in a state court claiming that it had not paid her the law's minimum wages</a:t>
            </a:r>
          </a:p>
          <a:p>
            <a:pPr>
              <a:buNone/>
            </a:pPr>
            <a:r>
              <a:rPr lang="en-US" sz="1946" dirty="0" smtClean="0">
                <a:sym typeface="Wingdings"/>
              </a:rPr>
              <a:t>       ULTIMATELY the </a:t>
            </a:r>
            <a:r>
              <a:rPr lang="en-US" sz="2000" dirty="0" smtClean="0"/>
              <a:t>Court held that the minimum wage law </a:t>
            </a:r>
            <a:r>
              <a:rPr lang="en-US" sz="2000" b="1" dirty="0" smtClean="0"/>
              <a:t>was constitutional </a:t>
            </a:r>
            <a:r>
              <a:rPr lang="en-US" sz="2000" dirty="0" smtClean="0"/>
              <a:t>because it reasonably regulated contracts to protect the health and welfare of workers</a:t>
            </a:r>
          </a:p>
          <a:p>
            <a:pPr>
              <a:buNone/>
            </a:pPr>
            <a:r>
              <a:rPr lang="en-US" sz="2000" b="1" dirty="0" smtClean="0"/>
              <a:t>       </a:t>
            </a:r>
            <a:r>
              <a:rPr lang="en-US" sz="1900" b="1" dirty="0" smtClean="0"/>
              <a:t>STOP AND THINK- What does the land mark case West Coast Hotel v Parrish represent?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b="1" dirty="0" smtClean="0"/>
              <a:t>Court Packing Controversy (1937)</a:t>
            </a:r>
          </a:p>
          <a:p>
            <a:pPr>
              <a:buNone/>
            </a:pPr>
            <a:r>
              <a:rPr lang="en-US" sz="2100" dirty="0" smtClean="0">
                <a:sym typeface="Wingdings" pitchFamily="2" charset="2"/>
              </a:rPr>
              <a:t>      </a:t>
            </a:r>
            <a:r>
              <a:rPr lang="en-US" sz="2100" dirty="0" smtClean="0"/>
              <a:t>FDR pack the courts with Judges that would </a:t>
            </a:r>
            <a:r>
              <a:rPr lang="en-US" sz="2100" i="1" dirty="0" smtClean="0"/>
              <a:t>always </a:t>
            </a:r>
            <a:r>
              <a:rPr lang="en-US" sz="2100" dirty="0" smtClean="0"/>
              <a:t>rule in his favor aka rule The New Deal </a:t>
            </a:r>
            <a:r>
              <a:rPr lang="en-US" sz="2100" i="1" dirty="0" smtClean="0"/>
              <a:t>constitutional</a:t>
            </a:r>
          </a:p>
          <a:p>
            <a:pPr>
              <a:buNone/>
            </a:pPr>
            <a:r>
              <a:rPr lang="en-US" sz="2100" b="1" dirty="0" smtClean="0"/>
              <a:t> STOP AND THINK </a:t>
            </a:r>
            <a:r>
              <a:rPr lang="en-US" sz="2100" b="1" dirty="0" smtClean="0">
                <a:sym typeface="Wingdings" pitchFamily="2" charset="2"/>
              </a:rPr>
              <a:t> Was the New Deal, (and…FDR’s practices for that matter,) Constitutional?</a:t>
            </a:r>
            <a:endParaRPr lang="en-US" sz="2100" b="1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946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Autofit/>
          </a:bodyPr>
          <a:lstStyle/>
          <a:p>
            <a:r>
              <a:rPr lang="en-US" sz="2900" b="1" dirty="0" smtClean="0"/>
              <a:t>American Isolationism During the 1930s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0034"/>
            <a:ext cx="9144000" cy="2119145"/>
          </a:xfrm>
        </p:spPr>
        <p:txBody>
          <a:bodyPr>
            <a:noAutofit/>
          </a:bodyPr>
          <a:lstStyle/>
          <a:p>
            <a:r>
              <a:rPr lang="en-US" sz="2400" dirty="0" smtClean="0"/>
              <a:t>Series of laws that provided Americans could not ship weapons, loan money, travel on </a:t>
            </a:r>
            <a:r>
              <a:rPr lang="en-US" sz="2400" b="1" i="1" dirty="0" smtClean="0"/>
              <a:t>belligerent</a:t>
            </a:r>
            <a:r>
              <a:rPr lang="en-US" sz="2400" dirty="0" smtClean="0"/>
              <a:t> ships, extend credit, or deliver goods to any </a:t>
            </a:r>
            <a:r>
              <a:rPr lang="en-US" sz="2400" b="1" i="1" dirty="0" smtClean="0"/>
              <a:t>belligerent </a:t>
            </a:r>
            <a:r>
              <a:rPr lang="en-US" sz="2400" dirty="0" smtClean="0"/>
              <a:t>countries; they were high tide of </a:t>
            </a:r>
            <a:r>
              <a:rPr lang="en-US" sz="2400" b="1" i="1" dirty="0" smtClean="0"/>
              <a:t>isolationism</a:t>
            </a:r>
            <a:r>
              <a:rPr lang="en-US" sz="2400" dirty="0" smtClean="0"/>
              <a:t>, and all were repealed between 1939 to 1941. </a:t>
            </a:r>
            <a:r>
              <a:rPr lang="en-US" sz="2400" dirty="0" smtClean="0">
                <a:sym typeface="Wingdings" pitchFamily="2" charset="2"/>
              </a:rPr>
              <a:t></a:t>
            </a:r>
            <a:endParaRPr lang="en-US" sz="2000" b="1" dirty="0" smtClean="0"/>
          </a:p>
          <a:p>
            <a:pPr lvl="0">
              <a:buNone/>
            </a:pPr>
            <a:r>
              <a:rPr lang="en-US" sz="2000" b="1" dirty="0" smtClean="0"/>
              <a:t>STOP </a:t>
            </a:r>
            <a:r>
              <a:rPr lang="en-US" sz="2000" b="1" dirty="0" smtClean="0"/>
              <a:t>AND THINK</a:t>
            </a:r>
            <a:r>
              <a:rPr lang="en-US" sz="2000" b="1" dirty="0" smtClean="0">
                <a:sym typeface="Wingdings" pitchFamily="2" charset="2"/>
              </a:rPr>
              <a:t> Why could this be problematic?  (HINT- think cause and effect!)</a:t>
            </a:r>
            <a:endParaRPr lang="en-US" sz="2000" b="1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800" b="1" dirty="0" smtClean="0"/>
              <a:t>America Realizing its Strength </a:t>
            </a:r>
            <a:endParaRPr lang="en-US" sz="2800" dirty="0" smtClean="0"/>
          </a:p>
          <a:p>
            <a:r>
              <a:rPr lang="en-US" sz="2400" dirty="0" smtClean="0"/>
              <a:t>America </a:t>
            </a:r>
            <a:r>
              <a:rPr lang="en-US" sz="2400" dirty="0" smtClean="0"/>
              <a:t>realizes world peace means America cannot stay neutral, but its going to take something </a:t>
            </a:r>
            <a:r>
              <a:rPr lang="en-US" sz="2400" b="1" i="1" dirty="0" smtClean="0"/>
              <a:t>explosive </a:t>
            </a:r>
            <a:r>
              <a:rPr lang="en-US" sz="2400" dirty="0" smtClean="0"/>
              <a:t>to break our </a:t>
            </a:r>
            <a:r>
              <a:rPr lang="en-US" sz="2400" b="1" i="1" dirty="0" smtClean="0"/>
              <a:t>isolationism</a:t>
            </a:r>
          </a:p>
          <a:p>
            <a:r>
              <a:rPr lang="en-US" sz="2400" dirty="0" smtClean="0"/>
              <a:t>Women and minorities are realizing their strength as well… more job opportunities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4570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b="1" dirty="0" smtClean="0"/>
              <a:t>Neutrality Acts (1935-1937)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80307"/>
            <a:ext cx="8229600" cy="2277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1620"/>
            <a:ext cx="9144000" cy="1882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Monroe?</a:t>
            </a:r>
            <a:endParaRPr lang="en-US" sz="2400" b="1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/>
              <a:t>Isolationism=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STOP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THINK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what would we be pre-occupied with?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20" y="-296862"/>
            <a:ext cx="896648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b="1" dirty="0" smtClean="0"/>
              <a:t>Neutral… But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2427"/>
            <a:ext cx="9144000" cy="6476030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itchFamily="34" charset="0"/>
              <a:buChar char="•"/>
              <a:defRPr/>
            </a:pPr>
            <a:r>
              <a:rPr lang="en-US" sz="2800" dirty="0" smtClean="0"/>
              <a:t>America was all about what? </a:t>
            </a:r>
            <a:r>
              <a:rPr lang="en-US" sz="2800" dirty="0" smtClean="0">
                <a:sym typeface="Wingdings" pitchFamily="2" charset="2"/>
              </a:rPr>
              <a:t></a:t>
            </a:r>
            <a:endParaRPr lang="en-US" sz="2800" dirty="0" smtClean="0"/>
          </a:p>
          <a:p>
            <a:pPr lvl="0" algn="ctr">
              <a:buNone/>
              <a:defRPr/>
            </a:pPr>
            <a:r>
              <a:rPr lang="en-US" sz="2200" dirty="0" smtClean="0"/>
              <a:t>But…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3500" b="1" dirty="0" smtClean="0"/>
              <a:t>North Atlantic </a:t>
            </a:r>
            <a:r>
              <a:rPr lang="en-US" sz="3500" b="1" dirty="0" smtClean="0"/>
              <a:t>Charter=  </a:t>
            </a:r>
            <a:r>
              <a:rPr lang="en-US" sz="3500" dirty="0" smtClean="0"/>
              <a:t>Made by </a:t>
            </a:r>
            <a:r>
              <a:rPr lang="en-US" sz="3500" b="1" dirty="0" smtClean="0"/>
              <a:t>US</a:t>
            </a:r>
            <a:r>
              <a:rPr lang="en-US" sz="3500" dirty="0" smtClean="0"/>
              <a:t> and Great </a:t>
            </a:r>
            <a:r>
              <a:rPr lang="en-US" sz="3500" b="1" dirty="0" smtClean="0"/>
              <a:t>Britain</a:t>
            </a:r>
            <a:r>
              <a:rPr lang="en-US" sz="3500" dirty="0" smtClean="0"/>
              <a:t> (they hoped </a:t>
            </a:r>
            <a:r>
              <a:rPr lang="en-US" sz="3500" b="1" dirty="0" smtClean="0"/>
              <a:t>Russia</a:t>
            </a:r>
            <a:r>
              <a:rPr lang="en-US" sz="3500" dirty="0" smtClean="0"/>
              <a:t> would join) </a:t>
            </a:r>
            <a:r>
              <a:rPr lang="en-US" sz="3500" b="1" dirty="0" smtClean="0"/>
              <a:t>defined post WWII goals</a:t>
            </a:r>
            <a:r>
              <a:rPr lang="en-US" sz="3500" dirty="0" smtClean="0"/>
              <a:t> </a:t>
            </a:r>
            <a:r>
              <a:rPr lang="en-US" sz="3500" dirty="0" smtClean="0">
                <a:sym typeface="Wingdings" pitchFamily="2" charset="2"/>
              </a:rPr>
              <a:t> Collective Security… </a:t>
            </a:r>
            <a:r>
              <a:rPr lang="en-US" sz="3500" dirty="0" smtClean="0"/>
              <a:t>So neutral or not?</a:t>
            </a:r>
          </a:p>
          <a:p>
            <a:pPr>
              <a:buNone/>
              <a:defRPr/>
            </a:pPr>
            <a:r>
              <a:rPr lang="en-US" sz="2600" b="1" dirty="0" smtClean="0"/>
              <a:t>      </a:t>
            </a:r>
            <a:r>
              <a:rPr lang="en-US" sz="2600" b="1" dirty="0" smtClean="0">
                <a:sym typeface="Wingdings" pitchFamily="2" charset="2"/>
              </a:rPr>
              <a:t> </a:t>
            </a:r>
            <a:r>
              <a:rPr lang="en-US" sz="2600" b="1" dirty="0" smtClean="0"/>
              <a:t>STOP AND THINK= Why would we want Russia to join?</a:t>
            </a:r>
          </a:p>
          <a:p>
            <a:pPr>
              <a:buNone/>
              <a:defRPr/>
            </a:pPr>
            <a:endParaRPr lang="en-US" sz="2600" b="1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US" sz="3500" dirty="0" smtClean="0"/>
              <a:t>“</a:t>
            </a:r>
            <a:r>
              <a:rPr lang="en-US" sz="3500" b="1" dirty="0" smtClean="0"/>
              <a:t>Destroyers-for- military- bases deal” </a:t>
            </a:r>
            <a:r>
              <a:rPr lang="en-US" sz="3500" dirty="0" smtClean="0"/>
              <a:t>= traded land with Great Britain so America could gain control of more land throughout the world.. And by land= military bases…. So neutral or not?</a:t>
            </a:r>
          </a:p>
          <a:p>
            <a:pPr lvl="0">
              <a:buNone/>
              <a:defRPr/>
            </a:pPr>
            <a:r>
              <a:rPr lang="en-US" sz="3500" b="1" dirty="0" smtClean="0"/>
              <a:t> </a:t>
            </a:r>
            <a:endParaRPr lang="en-US" sz="350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US" sz="3500" b="1" dirty="0" smtClean="0"/>
              <a:t>Lend- Lease Act- </a:t>
            </a:r>
            <a:r>
              <a:rPr lang="en-US" sz="3500" dirty="0" smtClean="0"/>
              <a:t>Allowed the president to aid allied nations- for “American safety” ….. So neutral or not?</a:t>
            </a:r>
          </a:p>
          <a:p>
            <a:pPr lvl="0">
              <a:buNone/>
              <a:defRPr/>
            </a:pPr>
            <a:endParaRPr lang="en-US" sz="3500" dirty="0" smtClean="0"/>
          </a:p>
          <a:p>
            <a:pPr lvl="0">
              <a:buNone/>
              <a:defRPr/>
            </a:pPr>
            <a:r>
              <a:rPr lang="en-US" sz="3500" b="1" dirty="0" smtClean="0">
                <a:sym typeface="Wingdings" pitchFamily="2" charset="2"/>
              </a:rPr>
              <a:t></a:t>
            </a:r>
            <a:r>
              <a:rPr lang="en-US" sz="3500" b="1" dirty="0" smtClean="0"/>
              <a:t>STOP AND THINK= Was America </a:t>
            </a:r>
            <a:r>
              <a:rPr lang="en-US" sz="3500" b="1" i="1" dirty="0" smtClean="0"/>
              <a:t>really </a:t>
            </a:r>
            <a:r>
              <a:rPr lang="en-US" sz="3500" b="1" dirty="0" smtClean="0"/>
              <a:t>neutral?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1211</Words>
  <Application>Microsoft Office PowerPoint</Application>
  <PresentationFormat>On-screen Show (4:3)</PresentationFormat>
  <Paragraphs>158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ABC…  It’s “Easy” As 1,2,3?</vt:lpstr>
      <vt:lpstr>The Least You Need To Know</vt:lpstr>
      <vt:lpstr>Across the Pond…</vt:lpstr>
      <vt:lpstr>               The Roosevelt’s </vt:lpstr>
      <vt:lpstr>New Deal Policies &amp; Programs (1933-1938)</vt:lpstr>
      <vt:lpstr>Government Redefined</vt:lpstr>
      <vt:lpstr>1 Step Forward, 2 Steps Back?</vt:lpstr>
      <vt:lpstr>American Isolationism During the 1930s</vt:lpstr>
      <vt:lpstr>Neutral… But Not</vt:lpstr>
      <vt:lpstr>Military Actions of Mussolini and Hitler</vt:lpstr>
      <vt:lpstr>The Least You Need To Know</vt:lpstr>
      <vt:lpstr>Exit Slip Separate Sheet of Paper  (as per usu)</vt:lpstr>
      <vt:lpstr>Slide 13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ips ips</dc:creator>
  <cp:lastModifiedBy>starinsa</cp:lastModifiedBy>
  <cp:revision>23</cp:revision>
  <dcterms:created xsi:type="dcterms:W3CDTF">2012-02-09T01:20:10Z</dcterms:created>
  <dcterms:modified xsi:type="dcterms:W3CDTF">2012-02-16T17:19:08Z</dcterms:modified>
</cp:coreProperties>
</file>