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7" r:id="rId2"/>
    <p:sldId id="256" r:id="rId3"/>
    <p:sldId id="258" r:id="rId4"/>
    <p:sldId id="259" r:id="rId5"/>
    <p:sldId id="260" r:id="rId6"/>
    <p:sldId id="261" r:id="rId7"/>
    <p:sldId id="262" r:id="rId8"/>
    <p:sldId id="263" r:id="rId9"/>
    <p:sldId id="264" r:id="rId10"/>
    <p:sldId id="265" r:id="rId11"/>
    <p:sldId id="266" r:id="rId12"/>
    <p:sldId id="273" r:id="rId13"/>
    <p:sldId id="268" r:id="rId14"/>
    <p:sldId id="267" r:id="rId15"/>
    <p:sldId id="269" r:id="rId16"/>
    <p:sldId id="270" r:id="rId17"/>
    <p:sldId id="272"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4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5DF1F0-2EA9-427E-8BE8-D5EE792044BB}" type="datetimeFigureOut">
              <a:rPr lang="en-US" smtClean="0"/>
              <a:t>12/15/2011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FBBD42-2759-4BA2-8719-2404011EA728}"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575956-BADD-42B3-975E-187112E23E5B}"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B4E94-D31D-441F-8FFE-9A3F10A255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75956-BADD-42B3-975E-187112E23E5B}"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B4E94-D31D-441F-8FFE-9A3F10A255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75956-BADD-42B3-975E-187112E23E5B}"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B4E94-D31D-441F-8FFE-9A3F10A255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75956-BADD-42B3-975E-187112E23E5B}"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B4E94-D31D-441F-8FFE-9A3F10A255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575956-BADD-42B3-975E-187112E23E5B}"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B4E94-D31D-441F-8FFE-9A3F10A255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575956-BADD-42B3-975E-187112E23E5B}" type="datetimeFigureOut">
              <a:rPr lang="en-US" smtClean="0"/>
              <a:pPr/>
              <a:t>12/15/2011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BB4E94-D31D-441F-8FFE-9A3F10A255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575956-BADD-42B3-975E-187112E23E5B}" type="datetimeFigureOut">
              <a:rPr lang="en-US" smtClean="0"/>
              <a:pPr/>
              <a:t>12/15/2011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BB4E94-D31D-441F-8FFE-9A3F10A255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575956-BADD-42B3-975E-187112E23E5B}" type="datetimeFigureOut">
              <a:rPr lang="en-US" smtClean="0"/>
              <a:pPr/>
              <a:t>12/15/2011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BB4E94-D31D-441F-8FFE-9A3F10A255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75956-BADD-42B3-975E-187112E23E5B}" type="datetimeFigureOut">
              <a:rPr lang="en-US" smtClean="0"/>
              <a:pPr/>
              <a:t>12/15/2011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BB4E94-D31D-441F-8FFE-9A3F10A255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575956-BADD-42B3-975E-187112E23E5B}" type="datetimeFigureOut">
              <a:rPr lang="en-US" smtClean="0"/>
              <a:pPr/>
              <a:t>12/15/2011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BB4E94-D31D-441F-8FFE-9A3F10A255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575956-BADD-42B3-975E-187112E23E5B}" type="datetimeFigureOut">
              <a:rPr lang="en-US" smtClean="0"/>
              <a:pPr/>
              <a:t>12/15/2011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BB4E94-D31D-441F-8FFE-9A3F10A255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5000"/>
            <a:lum/>
          </a:blip>
          <a:srcRect/>
          <a:stretch>
            <a:fillRect t="-44000" b="-4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75956-BADD-42B3-975E-187112E23E5B}" type="datetimeFigureOut">
              <a:rPr lang="en-US" smtClean="0"/>
              <a:pPr/>
              <a:t>12/15/2011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BB4E94-D31D-441F-8FFE-9A3F10A255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ipl.org/div/potus/gcleveland.html" TargetMode="External"/><Relationship Id="rId3" Type="http://schemas.openxmlformats.org/officeDocument/2006/relationships/hyperlink" Target="http://www.ipl.org/div/potus/ajohnson.html" TargetMode="External"/><Relationship Id="rId7" Type="http://schemas.openxmlformats.org/officeDocument/2006/relationships/hyperlink" Target="http://www.ipl.org/div/potus/caarthur.html" TargetMode="External"/><Relationship Id="rId2" Type="http://schemas.openxmlformats.org/officeDocument/2006/relationships/hyperlink" Target="http://www.ipl.org/div/potus/alincoln.html" TargetMode="External"/><Relationship Id="rId1" Type="http://schemas.openxmlformats.org/officeDocument/2006/relationships/slideLayout" Target="../slideLayouts/slideLayout2.xml"/><Relationship Id="rId6" Type="http://schemas.openxmlformats.org/officeDocument/2006/relationships/hyperlink" Target="http://www.ipl.org/div/potus/jagarfield.html" TargetMode="External"/><Relationship Id="rId11" Type="http://schemas.openxmlformats.org/officeDocument/2006/relationships/hyperlink" Target="http://www.ipl.org/div/potus/troosevelt.html" TargetMode="External"/><Relationship Id="rId5" Type="http://schemas.openxmlformats.org/officeDocument/2006/relationships/hyperlink" Target="http://www.ipl.org/div/potus/rbhayes.html" TargetMode="External"/><Relationship Id="rId10" Type="http://schemas.openxmlformats.org/officeDocument/2006/relationships/hyperlink" Target="http://www.ipl.org/div/potus/wmckinley.html" TargetMode="External"/><Relationship Id="rId4" Type="http://schemas.openxmlformats.org/officeDocument/2006/relationships/hyperlink" Target="http://www.ipl.org/div/potus/usgrant.html" TargetMode="External"/><Relationship Id="rId9" Type="http://schemas.openxmlformats.org/officeDocument/2006/relationships/hyperlink" Target="http://www.ipl.org/div/potus/bharrison.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a:t>
            </a:r>
            <a:endParaRPr lang="en-US" b="1" dirty="0"/>
          </a:p>
        </p:txBody>
      </p:sp>
      <p:sp>
        <p:nvSpPr>
          <p:cNvPr id="3" name="Content Placeholder 2"/>
          <p:cNvSpPr>
            <a:spLocks noGrp="1"/>
          </p:cNvSpPr>
          <p:nvPr>
            <p:ph idx="1"/>
          </p:nvPr>
        </p:nvSpPr>
        <p:spPr/>
        <p:txBody>
          <a:bodyPr/>
          <a:lstStyle/>
          <a:p>
            <a:r>
              <a:rPr lang="en-US" dirty="0" smtClean="0"/>
              <a:t>Take out your notes from last time (Monopoly)</a:t>
            </a:r>
          </a:p>
          <a:p>
            <a:r>
              <a:rPr lang="en-US" dirty="0" smtClean="0"/>
              <a:t>SILENTLY take 10 </a:t>
            </a:r>
            <a:r>
              <a:rPr lang="en-US" dirty="0" err="1" smtClean="0"/>
              <a:t>mins</a:t>
            </a:r>
            <a:r>
              <a:rPr lang="en-US" dirty="0" smtClean="0"/>
              <a:t> to read over them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Remember Washington’s Words</a:t>
            </a:r>
            <a:endParaRPr lang="en-US" b="1" dirty="0"/>
          </a:p>
        </p:txBody>
      </p:sp>
      <p:sp>
        <p:nvSpPr>
          <p:cNvPr id="3" name="Content Placeholder 2"/>
          <p:cNvSpPr>
            <a:spLocks noGrp="1"/>
          </p:cNvSpPr>
          <p:nvPr>
            <p:ph idx="1"/>
          </p:nvPr>
        </p:nvSpPr>
        <p:spPr>
          <a:xfrm>
            <a:off x="304800" y="838200"/>
            <a:ext cx="8534400" cy="5715000"/>
          </a:xfrm>
        </p:spPr>
        <p:txBody>
          <a:bodyPr>
            <a:normAutofit fontScale="92500" lnSpcReduction="20000"/>
          </a:bodyPr>
          <a:lstStyle/>
          <a:p>
            <a:r>
              <a:rPr lang="en-US" dirty="0" smtClean="0"/>
              <a:t>In Washington’s farewell address, he cautioned America from….But… that didn’t work out. America continued to get involved with foreign affairs </a:t>
            </a:r>
          </a:p>
          <a:p>
            <a:endParaRPr lang="en-US" dirty="0" smtClean="0"/>
          </a:p>
          <a:p>
            <a:r>
              <a:rPr lang="en-US" b="1" i="1" dirty="0" smtClean="0"/>
              <a:t>Jingoes= </a:t>
            </a:r>
            <a:r>
              <a:rPr lang="en-US" dirty="0" smtClean="0"/>
              <a:t>Refers to people that voiced LOUD support for imperialistic foreign policy</a:t>
            </a:r>
            <a:endParaRPr lang="en-US" b="1" i="1" dirty="0" smtClean="0"/>
          </a:p>
          <a:p>
            <a:r>
              <a:rPr lang="en-US" b="1" i="1" dirty="0" smtClean="0"/>
              <a:t>Yellow Journalism= </a:t>
            </a:r>
            <a:r>
              <a:rPr lang="en-US" dirty="0" smtClean="0"/>
              <a:t>Sensational, </a:t>
            </a:r>
            <a:r>
              <a:rPr lang="en-US" b="1" i="1" dirty="0" smtClean="0"/>
              <a:t>non-objective </a:t>
            </a:r>
            <a:r>
              <a:rPr lang="en-US" dirty="0" smtClean="0"/>
              <a:t>even untrue journalism meant to boost newspaper sales</a:t>
            </a:r>
          </a:p>
          <a:p>
            <a:endParaRPr lang="en-US" b="1" i="1" dirty="0" smtClean="0"/>
          </a:p>
          <a:p>
            <a:r>
              <a:rPr lang="en-US" dirty="0" smtClean="0"/>
              <a:t>Sometimes in attempts to sell papers (yes there was reform, but it was still about money) these two newspaper </a:t>
            </a:r>
            <a:r>
              <a:rPr lang="en-US" b="1" i="1" dirty="0" smtClean="0"/>
              <a:t>tycoons </a:t>
            </a:r>
            <a:r>
              <a:rPr lang="en-US" dirty="0" smtClean="0"/>
              <a:t>would publish </a:t>
            </a:r>
            <a:r>
              <a:rPr lang="en-US" b="1" i="1" dirty="0" smtClean="0"/>
              <a:t>muckraker </a:t>
            </a:r>
            <a:r>
              <a:rPr lang="en-US" dirty="0" smtClean="0"/>
              <a:t>material</a:t>
            </a:r>
            <a:endParaRPr lang="en-US" b="1" i="1" dirty="0" smtClean="0"/>
          </a:p>
          <a:p>
            <a:endParaRPr lang="en-US" b="1" i="1" dirty="0"/>
          </a:p>
        </p:txBody>
      </p:sp>
      <p:sp>
        <p:nvSpPr>
          <p:cNvPr id="4" name="Title 1"/>
          <p:cNvSpPr txBox="1">
            <a:spLocks/>
          </p:cNvSpPr>
          <p:nvPr/>
        </p:nvSpPr>
        <p:spPr>
          <a:xfrm>
            <a:off x="381000" y="41148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smtClean="0">
                <a:ln>
                  <a:noFill/>
                </a:ln>
                <a:solidFill>
                  <a:schemeClr val="tx1"/>
                </a:solidFill>
                <a:effectLst/>
                <a:uLnTx/>
                <a:uFillTx/>
                <a:latin typeface="+mj-lt"/>
                <a:ea typeface="+mj-ea"/>
                <a:cs typeface="+mj-cs"/>
              </a:rPr>
              <a:t>Pulitzer and Hearst</a:t>
            </a: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b="1" dirty="0" smtClean="0"/>
              <a:t>Leading Up to WWI- </a:t>
            </a:r>
            <a:r>
              <a:rPr lang="en-US" b="1" i="1" dirty="0" smtClean="0"/>
              <a:t>T</a:t>
            </a:r>
            <a:r>
              <a:rPr lang="en-US" b="1" i="1" dirty="0" smtClean="0"/>
              <a:t>he Great War</a:t>
            </a:r>
            <a:endParaRPr lang="en-US" b="1" dirty="0"/>
          </a:p>
        </p:txBody>
      </p:sp>
      <p:sp>
        <p:nvSpPr>
          <p:cNvPr id="3" name="Content Placeholder 2"/>
          <p:cNvSpPr>
            <a:spLocks noGrp="1"/>
          </p:cNvSpPr>
          <p:nvPr>
            <p:ph idx="1"/>
          </p:nvPr>
        </p:nvSpPr>
        <p:spPr>
          <a:xfrm>
            <a:off x="228600" y="762000"/>
            <a:ext cx="8610600" cy="5867400"/>
          </a:xfrm>
        </p:spPr>
        <p:txBody>
          <a:bodyPr/>
          <a:lstStyle/>
          <a:p>
            <a:r>
              <a:rPr lang="en-US" b="1" i="1" dirty="0" smtClean="0"/>
              <a:t>Woodrow Wilson- </a:t>
            </a:r>
            <a:r>
              <a:rPr lang="en-US" dirty="0" smtClean="0"/>
              <a:t>(Democrat,) was now president</a:t>
            </a:r>
          </a:p>
          <a:p>
            <a:r>
              <a:rPr lang="en-US" dirty="0" smtClean="0"/>
              <a:t>He established the </a:t>
            </a:r>
            <a:r>
              <a:rPr lang="en-US" b="1" i="1" dirty="0" smtClean="0"/>
              <a:t>Pan- America Pact= </a:t>
            </a:r>
            <a:r>
              <a:rPr lang="en-US" dirty="0" smtClean="0"/>
              <a:t>to make sure America handled the western-hemisphere with integrity</a:t>
            </a:r>
          </a:p>
          <a:p>
            <a:pPr>
              <a:buNone/>
            </a:pPr>
            <a:r>
              <a:rPr lang="en-US" sz="2000" b="1" dirty="0" smtClean="0"/>
              <a:t>STOP AND THINK</a:t>
            </a:r>
            <a:r>
              <a:rPr lang="en-US" sz="2000" b="1" dirty="0" smtClean="0">
                <a:sym typeface="Wingdings" pitchFamily="2" charset="2"/>
              </a:rPr>
              <a:t> </a:t>
            </a:r>
            <a:r>
              <a:rPr lang="en-US" sz="2000" dirty="0" smtClean="0">
                <a:sym typeface="Wingdings" pitchFamily="2" charset="2"/>
              </a:rPr>
              <a:t>What doctrine said that we didn’t want to be involved with ANY Foreign Affairs?</a:t>
            </a:r>
          </a:p>
          <a:p>
            <a:r>
              <a:rPr lang="en-US" dirty="0" smtClean="0"/>
              <a:t>Because of </a:t>
            </a:r>
            <a:r>
              <a:rPr lang="en-US" b="1" dirty="0" smtClean="0"/>
              <a:t>tangled alliances </a:t>
            </a:r>
            <a:r>
              <a:rPr lang="en-US" dirty="0" smtClean="0"/>
              <a:t>when the Austro-Hungarian Archduke </a:t>
            </a:r>
            <a:r>
              <a:rPr lang="en-US" b="1" i="1" dirty="0" smtClean="0"/>
              <a:t>Franz Duke Ferdinand </a:t>
            </a:r>
            <a:r>
              <a:rPr lang="en-US" dirty="0" smtClean="0"/>
              <a:t>was murdered</a:t>
            </a:r>
          </a:p>
          <a:p>
            <a:r>
              <a:rPr lang="en-US" dirty="0" smtClean="0"/>
              <a:t>Europe was thrust into war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t>EXIT SLIP</a:t>
            </a:r>
            <a:br>
              <a:rPr lang="en-US" b="1" dirty="0" smtClean="0"/>
            </a:br>
            <a:r>
              <a:rPr lang="en-US" dirty="0" smtClean="0"/>
              <a:t>Separate Sheet of PAPER!</a:t>
            </a:r>
            <a:endParaRPr lang="en-US" dirty="0"/>
          </a:p>
        </p:txBody>
      </p:sp>
      <p:sp>
        <p:nvSpPr>
          <p:cNvPr id="3" name="Content Placeholder 2"/>
          <p:cNvSpPr>
            <a:spLocks noGrp="1"/>
          </p:cNvSpPr>
          <p:nvPr>
            <p:ph idx="1"/>
          </p:nvPr>
        </p:nvSpPr>
        <p:spPr>
          <a:xfrm>
            <a:off x="457200" y="1143000"/>
            <a:ext cx="8229600" cy="5562600"/>
          </a:xfrm>
        </p:spPr>
        <p:txBody>
          <a:bodyPr>
            <a:normAutofit/>
          </a:bodyPr>
          <a:lstStyle/>
          <a:p>
            <a:pPr marL="514350" indent="-514350">
              <a:buFont typeface="+mj-lt"/>
              <a:buAutoNum type="arabicPeriod"/>
            </a:pPr>
            <a:r>
              <a:rPr lang="en-US" dirty="0" smtClean="0"/>
              <a:t>What were political machines and who were the bosses? (Define and Give Example)</a:t>
            </a:r>
          </a:p>
          <a:p>
            <a:pPr marL="514350" indent="-514350">
              <a:buFont typeface="+mj-lt"/>
              <a:buAutoNum type="arabicPeriod"/>
            </a:pPr>
            <a:endParaRPr lang="en-US" dirty="0" smtClean="0"/>
          </a:p>
          <a:p>
            <a:pPr marL="514350" indent="-514350">
              <a:buFont typeface="+mj-lt"/>
              <a:buAutoNum type="arabicPeriod"/>
            </a:pPr>
            <a:r>
              <a:rPr lang="en-US" dirty="0" smtClean="0"/>
              <a:t>Define </a:t>
            </a:r>
            <a:r>
              <a:rPr lang="en-US" b="1" i="1" dirty="0" smtClean="0"/>
              <a:t>Progressive Era</a:t>
            </a:r>
          </a:p>
          <a:p>
            <a:pPr marL="514350" indent="-514350">
              <a:buFont typeface="+mj-lt"/>
              <a:buAutoNum type="arabicPeriod"/>
            </a:pPr>
            <a:endParaRPr lang="en-US" b="1" i="1" dirty="0" smtClean="0"/>
          </a:p>
          <a:p>
            <a:pPr marL="514350" indent="-514350">
              <a:buFont typeface="+mj-lt"/>
              <a:buAutoNum type="arabicPeriod"/>
            </a:pPr>
            <a:r>
              <a:rPr lang="en-US" dirty="0" smtClean="0"/>
              <a:t>What brought about the…</a:t>
            </a:r>
          </a:p>
          <a:p>
            <a:pPr marL="514350" indent="-514350">
              <a:buNone/>
            </a:pPr>
            <a:r>
              <a:rPr lang="en-US" dirty="0" smtClean="0"/>
              <a:t>	A) Need for reform</a:t>
            </a:r>
          </a:p>
          <a:p>
            <a:pPr marL="514350" indent="-514350">
              <a:buNone/>
            </a:pPr>
            <a:r>
              <a:rPr lang="en-US" dirty="0" smtClean="0"/>
              <a:t>	B) The call to action for reform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15400" cy="1143000"/>
          </a:xfrm>
        </p:spPr>
        <p:txBody>
          <a:bodyPr>
            <a:noAutofit/>
          </a:bodyPr>
          <a:lstStyle/>
          <a:p>
            <a:r>
              <a:rPr lang="en-US" b="1" dirty="0" smtClean="0"/>
              <a:t>After WWI</a:t>
            </a:r>
            <a:endParaRPr lang="en-US" b="1" dirty="0"/>
          </a:p>
        </p:txBody>
      </p:sp>
      <p:sp>
        <p:nvSpPr>
          <p:cNvPr id="3" name="Content Placeholder 2"/>
          <p:cNvSpPr>
            <a:spLocks noGrp="1"/>
          </p:cNvSpPr>
          <p:nvPr>
            <p:ph idx="1"/>
          </p:nvPr>
        </p:nvSpPr>
        <p:spPr>
          <a:xfrm>
            <a:off x="228600" y="762000"/>
            <a:ext cx="8458200" cy="6477000"/>
          </a:xfrm>
        </p:spPr>
        <p:txBody>
          <a:bodyPr>
            <a:normAutofit lnSpcReduction="10000"/>
          </a:bodyPr>
          <a:lstStyle/>
          <a:p>
            <a:r>
              <a:rPr lang="en-US" dirty="0" smtClean="0"/>
              <a:t> </a:t>
            </a:r>
            <a:r>
              <a:rPr lang="en-US" dirty="0" smtClean="0"/>
              <a:t>The </a:t>
            </a:r>
            <a:r>
              <a:rPr lang="en-US" dirty="0" smtClean="0"/>
              <a:t>victorious nations had very different views of what a peace ending World War I should do.</a:t>
            </a:r>
          </a:p>
          <a:p>
            <a:r>
              <a:rPr lang="en-US" u="sng" dirty="0" smtClean="0"/>
              <a:t>French</a:t>
            </a:r>
            <a:r>
              <a:rPr lang="en-US" dirty="0" smtClean="0"/>
              <a:t> =wanted </a:t>
            </a:r>
            <a:r>
              <a:rPr lang="en-US" dirty="0" smtClean="0"/>
              <a:t>to punish Germany for the war.  They also wanted to weaken Germany so it could never again be a threat to France</a:t>
            </a:r>
          </a:p>
          <a:p>
            <a:r>
              <a:rPr lang="en-US" u="sng" dirty="0" smtClean="0"/>
              <a:t>British</a:t>
            </a:r>
            <a:r>
              <a:rPr lang="en-US" dirty="0" smtClean="0"/>
              <a:t>= </a:t>
            </a:r>
            <a:r>
              <a:rPr lang="en-US" dirty="0" smtClean="0"/>
              <a:t>were eager to do whatever it took to get world trade up and running.  They opposed TOO HARSH terms and TOO STEEP reparations because Britain needed Germany as a market for British exports</a:t>
            </a:r>
          </a:p>
          <a:p>
            <a:r>
              <a:rPr lang="en-US" u="sng" dirty="0" smtClean="0"/>
              <a:t>Italians</a:t>
            </a:r>
            <a:r>
              <a:rPr lang="en-US" dirty="0" smtClean="0"/>
              <a:t>= </a:t>
            </a:r>
            <a:r>
              <a:rPr lang="en-US" dirty="0" smtClean="0"/>
              <a:t>wanted to establish an Italian Empire to put it in the same class as the British and French Empires.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fontScale="90000"/>
          </a:bodyPr>
          <a:lstStyle/>
          <a:p>
            <a:r>
              <a:rPr lang="en-US" b="1" dirty="0" smtClean="0"/>
              <a:t>What America Wanted- Wilson’s 14 Points</a:t>
            </a:r>
            <a:endParaRPr lang="en-US" b="1" dirty="0"/>
          </a:p>
        </p:txBody>
      </p:sp>
      <p:sp>
        <p:nvSpPr>
          <p:cNvPr id="3" name="Content Placeholder 2"/>
          <p:cNvSpPr>
            <a:spLocks noGrp="1"/>
          </p:cNvSpPr>
          <p:nvPr>
            <p:ph idx="1"/>
          </p:nvPr>
        </p:nvSpPr>
        <p:spPr>
          <a:xfrm>
            <a:off x="457200" y="685800"/>
            <a:ext cx="8229600" cy="6019800"/>
          </a:xfrm>
        </p:spPr>
        <p:txBody>
          <a:bodyPr>
            <a:normAutofit fontScale="92500" lnSpcReduction="20000"/>
          </a:bodyPr>
          <a:lstStyle/>
          <a:p>
            <a:r>
              <a:rPr lang="en-US" dirty="0" smtClean="0"/>
              <a:t>The Wilson Administration wanted to establish a new international order based on the principles of Wilson’s 14 points which included national self determination, freedom of the seas, and the creations of an international organization to resolve conflicts called the </a:t>
            </a:r>
            <a:r>
              <a:rPr lang="en-US" b="1" i="1" dirty="0" smtClean="0"/>
              <a:t>League of </a:t>
            </a:r>
            <a:r>
              <a:rPr lang="en-US" b="1" i="1" dirty="0" smtClean="0"/>
              <a:t>Nations</a:t>
            </a:r>
          </a:p>
          <a:p>
            <a:endParaRPr lang="en-US" b="1" i="1" dirty="0" smtClean="0"/>
          </a:p>
          <a:p>
            <a:r>
              <a:rPr lang="en-US" b="1" i="1" dirty="0" smtClean="0"/>
              <a:t>Reparations </a:t>
            </a:r>
            <a:r>
              <a:rPr lang="en-US" dirty="0" smtClean="0"/>
              <a:t>were payments in money and goods from the defeated countries to the victorious countries.  The reparations were intended to pay for the damage done in the victorious countries by Germany and its allies.  Reparations were also intended to be a financial drain on the German economy that would weaken Germany for many years to come.   </a:t>
            </a:r>
          </a:p>
          <a:p>
            <a:endParaRPr lang="en-US" dirty="0"/>
          </a:p>
        </p:txBody>
      </p:sp>
      <p:cxnSp>
        <p:nvCxnSpPr>
          <p:cNvPr id="5" name="Straight Connector 4"/>
          <p:cNvCxnSpPr/>
          <p:nvPr/>
        </p:nvCxnSpPr>
        <p:spPr>
          <a:xfrm>
            <a:off x="304800" y="3200400"/>
            <a:ext cx="85344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Rorain</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Rorain</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Least You Need To Know</a:t>
            </a:r>
            <a:endParaRPr lang="en-US"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Slip</a:t>
            </a:r>
            <a:endParaRPr lang="en-US"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b="1" dirty="0" smtClean="0">
                <a:latin typeface="Berlin Sans FB" pitchFamily="34" charset="0"/>
              </a:rPr>
              <a:t>Reform, a War and a Secret Party</a:t>
            </a:r>
            <a:br>
              <a:rPr lang="en-US" sz="5400" b="1" dirty="0" smtClean="0">
                <a:latin typeface="Berlin Sans FB" pitchFamily="34" charset="0"/>
              </a:rPr>
            </a:br>
            <a:r>
              <a:rPr lang="en-US" sz="4000" dirty="0" smtClean="0">
                <a:latin typeface="Berlin Sans FB" pitchFamily="34" charset="0"/>
              </a:rPr>
              <a:t>(that everyone knew about)</a:t>
            </a:r>
            <a:endParaRPr lang="en-US" sz="5400" dirty="0">
              <a:latin typeface="Berlin Sans FB" pitchFamily="34" charset="0"/>
            </a:endParaRPr>
          </a:p>
        </p:txBody>
      </p:sp>
      <p:sp>
        <p:nvSpPr>
          <p:cNvPr id="3" name="Subtitle 2"/>
          <p:cNvSpPr>
            <a:spLocks noGrp="1"/>
          </p:cNvSpPr>
          <p:nvPr>
            <p:ph type="subTitle" idx="1"/>
          </p:nvPr>
        </p:nvSpPr>
        <p:spPr>
          <a:xfrm>
            <a:off x="1371600" y="4343400"/>
            <a:ext cx="6400800" cy="1752600"/>
          </a:xfrm>
        </p:spPr>
        <p:txBody>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dirty="0" smtClean="0"/>
              <a:t>Learning Objective</a:t>
            </a:r>
            <a:br>
              <a:rPr lang="en-US" b="1" dirty="0" smtClean="0"/>
            </a:br>
            <a:r>
              <a:rPr lang="en-US" sz="1800" dirty="0" smtClean="0"/>
              <a:t>**Mark on the slide #___ to remind you that slide has to do with that learning objective**</a:t>
            </a:r>
            <a:endParaRPr lang="en-US" dirty="0"/>
          </a:p>
        </p:txBody>
      </p:sp>
      <p:sp>
        <p:nvSpPr>
          <p:cNvPr id="3" name="Content Placeholder 2"/>
          <p:cNvSpPr>
            <a:spLocks noGrp="1"/>
          </p:cNvSpPr>
          <p:nvPr>
            <p:ph idx="1"/>
          </p:nvPr>
        </p:nvSpPr>
        <p:spPr>
          <a:xfrm>
            <a:off x="457200" y="990600"/>
            <a:ext cx="8229600" cy="5562600"/>
          </a:xfrm>
        </p:spPr>
        <p:txBody>
          <a:bodyPr>
            <a:normAutofit/>
          </a:bodyPr>
          <a:lstStyle/>
          <a:p>
            <a:pPr marL="514350" indent="-514350">
              <a:buFont typeface="+mj-lt"/>
              <a:buAutoNum type="arabicPeriod"/>
            </a:pPr>
            <a:r>
              <a:rPr lang="en-US" dirty="0" smtClean="0"/>
              <a:t>What were political machines and who were the bosses? (Define and Give Example)</a:t>
            </a:r>
          </a:p>
          <a:p>
            <a:pPr marL="514350" indent="-514350">
              <a:buFont typeface="+mj-lt"/>
              <a:buAutoNum type="arabicPeriod"/>
            </a:pPr>
            <a:endParaRPr lang="en-US" dirty="0" smtClean="0"/>
          </a:p>
          <a:p>
            <a:pPr marL="514350" indent="-514350">
              <a:buFont typeface="+mj-lt"/>
              <a:buAutoNum type="arabicPeriod"/>
            </a:pPr>
            <a:r>
              <a:rPr lang="en-US" dirty="0" smtClean="0"/>
              <a:t>Define </a:t>
            </a:r>
            <a:r>
              <a:rPr lang="en-US" b="1" i="1" dirty="0" smtClean="0"/>
              <a:t>Progressive Era</a:t>
            </a:r>
          </a:p>
          <a:p>
            <a:pPr marL="514350" indent="-514350">
              <a:buFont typeface="+mj-lt"/>
              <a:buAutoNum type="arabicPeriod"/>
            </a:pPr>
            <a:endParaRPr lang="en-US" b="1" i="1" dirty="0" smtClean="0"/>
          </a:p>
          <a:p>
            <a:pPr marL="514350" indent="-514350">
              <a:buFont typeface="+mj-lt"/>
              <a:buAutoNum type="arabicPeriod"/>
            </a:pPr>
            <a:r>
              <a:rPr lang="en-US" dirty="0" smtClean="0"/>
              <a:t>What brought about the…</a:t>
            </a:r>
          </a:p>
          <a:p>
            <a:pPr marL="514350" indent="-514350">
              <a:buNone/>
            </a:pPr>
            <a:r>
              <a:rPr lang="en-US" dirty="0" smtClean="0"/>
              <a:t>	A) Need for reform</a:t>
            </a:r>
          </a:p>
          <a:p>
            <a:pPr marL="514350" indent="-514350">
              <a:buNone/>
            </a:pPr>
            <a:r>
              <a:rPr lang="en-US" dirty="0" smtClean="0"/>
              <a:t>	B) The call to action for reform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b="1" dirty="0" smtClean="0"/>
              <a:t>Least You Need To Know-</a:t>
            </a:r>
            <a:r>
              <a:rPr lang="en-US" sz="1800" b="1" dirty="0" smtClean="0"/>
              <a:t> Leading up to Reform</a:t>
            </a:r>
            <a:endParaRPr lang="en-US" b="1" dirty="0"/>
          </a:p>
        </p:txBody>
      </p:sp>
      <p:sp>
        <p:nvSpPr>
          <p:cNvPr id="3" name="Content Placeholder 2"/>
          <p:cNvSpPr>
            <a:spLocks noGrp="1"/>
          </p:cNvSpPr>
          <p:nvPr>
            <p:ph idx="1"/>
          </p:nvPr>
        </p:nvSpPr>
        <p:spPr>
          <a:xfrm>
            <a:off x="457200" y="838200"/>
            <a:ext cx="8229600" cy="5715000"/>
          </a:xfrm>
        </p:spPr>
        <p:txBody>
          <a:bodyPr>
            <a:normAutofit/>
          </a:bodyPr>
          <a:lstStyle/>
          <a:p>
            <a:pPr marL="514350" indent="-514350">
              <a:buAutoNum type="arabicPeriod"/>
            </a:pPr>
            <a:r>
              <a:rPr lang="en-US" dirty="0" smtClean="0"/>
              <a:t>Because the government was ___________ after the _______________ and Grant’s administration was _________________, _________________ run by _____________ like ______________, was OUT OF CONTROL!</a:t>
            </a:r>
          </a:p>
          <a:p>
            <a:pPr marL="514350" indent="-514350">
              <a:buAutoNum type="arabicPeriod"/>
            </a:pPr>
            <a:r>
              <a:rPr lang="en-US" dirty="0" smtClean="0"/>
              <a:t>The common person was being taken advantage of, and _____________ was needed.</a:t>
            </a:r>
          </a:p>
          <a:p>
            <a:pPr marL="514350" indent="-514350">
              <a:buAutoNum type="arabicPeriod"/>
            </a:pPr>
            <a:r>
              <a:rPr lang="en-US" dirty="0" smtClean="0"/>
              <a:t>_________________ tried to help protect the common worker, but there was still corruption.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BIG BOSSES</a:t>
            </a:r>
            <a:endParaRPr lang="en-US" b="1" dirty="0"/>
          </a:p>
        </p:txBody>
      </p:sp>
      <p:sp>
        <p:nvSpPr>
          <p:cNvPr id="3" name="Content Placeholder 2"/>
          <p:cNvSpPr>
            <a:spLocks noGrp="1"/>
          </p:cNvSpPr>
          <p:nvPr>
            <p:ph idx="1"/>
          </p:nvPr>
        </p:nvSpPr>
        <p:spPr>
          <a:xfrm>
            <a:off x="533400" y="762000"/>
            <a:ext cx="8229600" cy="6096000"/>
          </a:xfrm>
        </p:spPr>
        <p:txBody>
          <a:bodyPr>
            <a:normAutofit fontScale="85000" lnSpcReduction="10000"/>
          </a:bodyPr>
          <a:lstStyle/>
          <a:p>
            <a:r>
              <a:rPr lang="en-US" sz="2800" dirty="0" smtClean="0"/>
              <a:t>** American government has multiple layers </a:t>
            </a:r>
            <a:r>
              <a:rPr lang="en-US" sz="2800" b="1" i="1" dirty="0" smtClean="0"/>
              <a:t>(local, state and federal) </a:t>
            </a:r>
            <a:r>
              <a:rPr lang="en-US" sz="2800" dirty="0" smtClean="0">
                <a:sym typeface="Wingdings" pitchFamily="2" charset="2"/>
              </a:rPr>
              <a:t></a:t>
            </a:r>
          </a:p>
          <a:p>
            <a:endParaRPr lang="en-US" sz="2800" dirty="0" smtClean="0"/>
          </a:p>
          <a:p>
            <a:r>
              <a:rPr lang="en-US" sz="2800" dirty="0" smtClean="0"/>
              <a:t>U</a:t>
            </a:r>
            <a:r>
              <a:rPr lang="en-US" sz="2800" dirty="0" smtClean="0"/>
              <a:t>nions fell short of protecting the common worker, and more corrupt men </a:t>
            </a:r>
            <a:r>
              <a:rPr lang="en-US" sz="2800" b="1" i="1" dirty="0" smtClean="0"/>
              <a:t>exploited the niche </a:t>
            </a:r>
            <a:r>
              <a:rPr lang="en-US" sz="2800" dirty="0" smtClean="0"/>
              <a:t>in the </a:t>
            </a:r>
            <a:r>
              <a:rPr lang="en-US" sz="2800" b="1" i="1" dirty="0" smtClean="0"/>
              <a:t>local governments </a:t>
            </a:r>
            <a:r>
              <a:rPr lang="en-US" sz="2800" dirty="0" smtClean="0"/>
              <a:t>the corrupt men that ran the </a:t>
            </a:r>
            <a:r>
              <a:rPr lang="en-US" sz="2800" dirty="0" err="1" smtClean="0"/>
              <a:t>govs</a:t>
            </a:r>
            <a:r>
              <a:rPr lang="en-US" sz="2800" dirty="0" smtClean="0"/>
              <a:t> were called </a:t>
            </a:r>
            <a:r>
              <a:rPr lang="en-US" sz="2800" b="1" i="1" dirty="0" smtClean="0"/>
              <a:t>bosses</a:t>
            </a:r>
          </a:p>
          <a:p>
            <a:endParaRPr lang="en-US" sz="2800" b="1" i="1" dirty="0" smtClean="0"/>
          </a:p>
          <a:p>
            <a:r>
              <a:rPr lang="en-US" sz="2800" dirty="0" smtClean="0"/>
              <a:t>Bosses pretended to be “common men” looking to help the other common people (NOT!) </a:t>
            </a:r>
          </a:p>
          <a:p>
            <a:endParaRPr lang="en-US" sz="2800" dirty="0" smtClean="0"/>
          </a:p>
          <a:p>
            <a:r>
              <a:rPr lang="en-US" sz="2800" b="1" i="1" dirty="0" smtClean="0"/>
              <a:t>Bosses </a:t>
            </a:r>
            <a:r>
              <a:rPr lang="en-US" sz="2800" dirty="0" smtClean="0"/>
              <a:t>(usually </a:t>
            </a:r>
            <a:r>
              <a:rPr lang="en-US" sz="2800" b="1" i="1" dirty="0" smtClean="0"/>
              <a:t>elected officials </a:t>
            </a:r>
            <a:r>
              <a:rPr lang="en-US" sz="2800" dirty="0" smtClean="0"/>
              <a:t>that represented a certain </a:t>
            </a:r>
            <a:r>
              <a:rPr lang="en-US" sz="2800" b="1" i="1" dirty="0" smtClean="0"/>
              <a:t>political party</a:t>
            </a:r>
            <a:r>
              <a:rPr lang="en-US" sz="2800" dirty="0" smtClean="0"/>
              <a:t>) ran </a:t>
            </a:r>
            <a:r>
              <a:rPr lang="en-US" sz="2800" b="1" i="1" dirty="0" smtClean="0"/>
              <a:t>political machines </a:t>
            </a:r>
            <a:r>
              <a:rPr lang="en-US" sz="2800" dirty="0" smtClean="0"/>
              <a:t> that controlled neighborhoods and </a:t>
            </a:r>
            <a:endParaRPr lang="en-US" sz="2800" b="1" i="1" dirty="0" smtClean="0"/>
          </a:p>
          <a:p>
            <a:endParaRPr lang="en-US" sz="2800" dirty="0" smtClean="0"/>
          </a:p>
          <a:p>
            <a:r>
              <a:rPr lang="en-US" sz="2800" b="1" dirty="0" smtClean="0"/>
              <a:t>William Marcy Tweed= Boss </a:t>
            </a:r>
            <a:r>
              <a:rPr lang="en-US" sz="2800" b="1" dirty="0" smtClean="0">
                <a:sym typeface="Wingdings" pitchFamily="2" charset="2"/>
              </a:rPr>
              <a:t></a:t>
            </a:r>
            <a:r>
              <a:rPr lang="en-US" sz="2800" b="1" dirty="0" smtClean="0"/>
              <a:t>Tammy Hill= </a:t>
            </a:r>
            <a:r>
              <a:rPr lang="en-US" sz="2800" dirty="0" smtClean="0"/>
              <a:t>His </a:t>
            </a:r>
            <a:r>
              <a:rPr lang="en-US" sz="2800" b="1" i="1" dirty="0" smtClean="0"/>
              <a:t>political machine </a:t>
            </a:r>
            <a:r>
              <a:rPr lang="en-US" sz="2800" dirty="0" smtClean="0"/>
              <a:t>(his </a:t>
            </a:r>
            <a:r>
              <a:rPr lang="en-US" sz="2800" b="1" i="1" dirty="0" smtClean="0"/>
              <a:t>cronies </a:t>
            </a:r>
            <a:r>
              <a:rPr lang="en-US" sz="2800" dirty="0" smtClean="0"/>
              <a:t>were known as the “Tweed Ring”)</a:t>
            </a:r>
            <a:endParaRPr lang="en-US" sz="2800" b="1"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Autofit/>
          </a:bodyPr>
          <a:lstStyle/>
          <a:p>
            <a:r>
              <a:rPr lang="en-US" sz="3200" b="1" dirty="0" smtClean="0"/>
              <a:t>USE that First Amendment To bring about reform!</a:t>
            </a:r>
            <a:endParaRPr lang="en-US" sz="3200" b="1" dirty="0"/>
          </a:p>
        </p:txBody>
      </p:sp>
      <p:sp>
        <p:nvSpPr>
          <p:cNvPr id="3" name="Content Placeholder 2"/>
          <p:cNvSpPr>
            <a:spLocks noGrp="1"/>
          </p:cNvSpPr>
          <p:nvPr>
            <p:ph sz="half" idx="1"/>
          </p:nvPr>
        </p:nvSpPr>
        <p:spPr>
          <a:xfrm>
            <a:off x="152400" y="609600"/>
            <a:ext cx="4572000" cy="5410200"/>
          </a:xfrm>
        </p:spPr>
        <p:txBody>
          <a:bodyPr>
            <a:noAutofit/>
          </a:bodyPr>
          <a:lstStyle/>
          <a:p>
            <a:r>
              <a:rPr lang="en-US" sz="2400" b="1" i="1" dirty="0" smtClean="0"/>
              <a:t>Thomas Nast </a:t>
            </a:r>
            <a:r>
              <a:rPr lang="en-US" sz="2400" dirty="0" smtClean="0"/>
              <a:t>drew a famous </a:t>
            </a:r>
            <a:r>
              <a:rPr lang="en-US" sz="2400" b="1" i="1" dirty="0" smtClean="0"/>
              <a:t>political cartoon </a:t>
            </a:r>
            <a:r>
              <a:rPr lang="en-US" sz="2400" dirty="0" smtClean="0"/>
              <a:t>of </a:t>
            </a:r>
            <a:r>
              <a:rPr lang="en-US" sz="2400" b="1" i="1" dirty="0" smtClean="0"/>
              <a:t>Boss Tweed </a:t>
            </a:r>
            <a:r>
              <a:rPr lang="en-US" sz="2400" dirty="0" smtClean="0"/>
              <a:t>that called attention to the corruption</a:t>
            </a:r>
          </a:p>
          <a:p>
            <a:r>
              <a:rPr lang="en-US" sz="2400" b="1" i="1" dirty="0" smtClean="0"/>
              <a:t>The Shame of Cities- </a:t>
            </a:r>
            <a:r>
              <a:rPr lang="en-US" sz="2400" dirty="0" smtClean="0"/>
              <a:t>Was an article written to expose the common corruption of urban American cities</a:t>
            </a:r>
          </a:p>
          <a:p>
            <a:r>
              <a:rPr lang="en-US" sz="2400" b="1" i="1" dirty="0" smtClean="0"/>
              <a:t>The Jungle- </a:t>
            </a:r>
            <a:r>
              <a:rPr lang="en-US" sz="2400" dirty="0" smtClean="0"/>
              <a:t>By </a:t>
            </a:r>
            <a:r>
              <a:rPr lang="en-US" sz="2400" b="1" i="1" dirty="0" smtClean="0"/>
              <a:t>Upton Sinclair </a:t>
            </a:r>
            <a:r>
              <a:rPr lang="en-US" sz="2400" dirty="0" smtClean="0"/>
              <a:t> exposed the meat packing industry as dirty (both literally and corrupt</a:t>
            </a:r>
          </a:p>
          <a:p>
            <a:pPr>
              <a:buFont typeface="Wingdings"/>
              <a:buChar char="è"/>
            </a:pPr>
            <a:r>
              <a:rPr lang="en-US" sz="2400" b="1" dirty="0" smtClean="0">
                <a:sym typeface="Wingdings" pitchFamily="2" charset="2"/>
              </a:rPr>
              <a:t>PEOPLE ARE OUTRAGED- CALL FOR </a:t>
            </a:r>
            <a:r>
              <a:rPr lang="en-US" sz="2400" b="1" i="1" dirty="0" smtClean="0">
                <a:sym typeface="Wingdings" pitchFamily="2" charset="2"/>
              </a:rPr>
              <a:t>REFORM!</a:t>
            </a:r>
          </a:p>
        </p:txBody>
      </p:sp>
      <p:pic>
        <p:nvPicPr>
          <p:cNvPr id="11266" name="Picture 2" descr="&quot;The Brains,&quot; Harper's Weekly p.992 October 12, 1871"/>
          <p:cNvPicPr>
            <a:picLocks noChangeAspect="1" noChangeArrowheads="1"/>
          </p:cNvPicPr>
          <p:nvPr/>
        </p:nvPicPr>
        <p:blipFill>
          <a:blip r:embed="rId2" cstate="print"/>
          <a:srcRect/>
          <a:stretch>
            <a:fillRect/>
          </a:stretch>
        </p:blipFill>
        <p:spPr bwMode="auto">
          <a:xfrm>
            <a:off x="4953000" y="914400"/>
            <a:ext cx="3849778" cy="5029200"/>
          </a:xfrm>
          <a:prstGeom prst="rect">
            <a:avLst/>
          </a:prstGeom>
          <a:noFill/>
        </p:spPr>
      </p:pic>
      <p:sp>
        <p:nvSpPr>
          <p:cNvPr id="6" name="Content Placeholder 2"/>
          <p:cNvSpPr>
            <a:spLocks noGrp="1"/>
          </p:cNvSpPr>
          <p:nvPr>
            <p:ph sz="half" idx="1"/>
          </p:nvPr>
        </p:nvSpPr>
        <p:spPr>
          <a:xfrm>
            <a:off x="152400" y="6096000"/>
            <a:ext cx="8991600" cy="533400"/>
          </a:xfrm>
        </p:spPr>
        <p:txBody>
          <a:bodyPr>
            <a:noAutofit/>
          </a:bodyPr>
          <a:lstStyle/>
          <a:p>
            <a:pPr>
              <a:buNone/>
            </a:pPr>
            <a:r>
              <a:rPr lang="en-US" sz="2400" b="1" dirty="0" smtClean="0">
                <a:sym typeface="Wingdings" pitchFamily="2" charset="2"/>
              </a:rPr>
              <a:t>STOP AND THINK What other written works have we talked about that stirred public outrage and made people call for change?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err="1" smtClean="0"/>
              <a:t>Muckrackers</a:t>
            </a:r>
            <a:r>
              <a:rPr lang="en-US" b="1" dirty="0" smtClean="0"/>
              <a:t> and Progressivism</a:t>
            </a:r>
            <a:endParaRPr lang="en-US" b="1" dirty="0"/>
          </a:p>
        </p:txBody>
      </p:sp>
      <p:sp>
        <p:nvSpPr>
          <p:cNvPr id="3" name="Content Placeholder 2"/>
          <p:cNvSpPr>
            <a:spLocks noGrp="1"/>
          </p:cNvSpPr>
          <p:nvPr>
            <p:ph idx="1"/>
          </p:nvPr>
        </p:nvSpPr>
        <p:spPr>
          <a:xfrm>
            <a:off x="152400" y="762000"/>
            <a:ext cx="8763000" cy="6096000"/>
          </a:xfrm>
        </p:spPr>
        <p:txBody>
          <a:bodyPr>
            <a:normAutofit lnSpcReduction="10000"/>
          </a:bodyPr>
          <a:lstStyle/>
          <a:p>
            <a:r>
              <a:rPr lang="en-US" dirty="0" smtClean="0"/>
              <a:t>Muckraking= Authors that are exposing all of the corruption in America </a:t>
            </a:r>
          </a:p>
          <a:p>
            <a:r>
              <a:rPr lang="en-US" dirty="0" smtClean="0"/>
              <a:t>These journalists were “caught up” (as was the rest of America) in the </a:t>
            </a:r>
            <a:r>
              <a:rPr lang="en-US" b="1" i="1" dirty="0" smtClean="0"/>
              <a:t>Progressive Movement</a:t>
            </a:r>
            <a:r>
              <a:rPr lang="en-US" dirty="0" smtClean="0">
                <a:sym typeface="Wingdings" pitchFamily="2" charset="2"/>
              </a:rPr>
              <a:t></a:t>
            </a:r>
          </a:p>
          <a:p>
            <a:pPr>
              <a:buNone/>
            </a:pPr>
            <a:endParaRPr lang="en-US" dirty="0" smtClean="0">
              <a:sym typeface="Wingdings" pitchFamily="2" charset="2"/>
            </a:endParaRPr>
          </a:p>
          <a:p>
            <a:pPr>
              <a:buNone/>
            </a:pPr>
            <a:endParaRPr lang="en-US" dirty="0" smtClean="0">
              <a:sym typeface="Wingdings" pitchFamily="2" charset="2"/>
            </a:endParaRPr>
          </a:p>
          <a:p>
            <a:r>
              <a:rPr lang="en-US" dirty="0" smtClean="0">
                <a:sym typeface="Wingdings" pitchFamily="2" charset="2"/>
              </a:rPr>
              <a:t>The </a:t>
            </a:r>
            <a:r>
              <a:rPr lang="en-US" b="1" i="1" dirty="0" err="1" smtClean="0">
                <a:sym typeface="Wingdings" pitchFamily="2" charset="2"/>
              </a:rPr>
              <a:t>muckrackers</a:t>
            </a:r>
            <a:r>
              <a:rPr lang="en-US" b="1" i="1" dirty="0" smtClean="0">
                <a:sym typeface="Wingdings" pitchFamily="2" charset="2"/>
              </a:rPr>
              <a:t> </a:t>
            </a:r>
            <a:r>
              <a:rPr lang="en-US" dirty="0" smtClean="0">
                <a:sym typeface="Wingdings" pitchFamily="2" charset="2"/>
              </a:rPr>
              <a:t>succeeded in  MAKING government </a:t>
            </a:r>
            <a:r>
              <a:rPr lang="en-US" b="1" i="1" dirty="0" smtClean="0">
                <a:sym typeface="Wingdings" pitchFamily="2" charset="2"/>
              </a:rPr>
              <a:t>REFORM</a:t>
            </a:r>
          </a:p>
          <a:p>
            <a:r>
              <a:rPr lang="en-US" dirty="0" smtClean="0">
                <a:sym typeface="Wingdings" pitchFamily="2" charset="2"/>
              </a:rPr>
              <a:t>Programs were created to help the poor and fix the slums</a:t>
            </a:r>
          </a:p>
          <a:p>
            <a:r>
              <a:rPr lang="en-US" b="1" i="1" dirty="0" smtClean="0">
                <a:sym typeface="Wingdings" pitchFamily="2" charset="2"/>
              </a:rPr>
              <a:t>*Populism= </a:t>
            </a:r>
            <a:r>
              <a:rPr lang="en-US" dirty="0" smtClean="0">
                <a:sym typeface="Wingdings" pitchFamily="2" charset="2"/>
              </a:rPr>
              <a:t>political philosophy that supports the rights of the PEOPLE over the rich elite</a:t>
            </a:r>
            <a:endParaRPr lang="en-US" b="1"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t>Break the Trust!</a:t>
            </a:r>
            <a:endParaRPr lang="en-US" b="1" dirty="0"/>
          </a:p>
        </p:txBody>
      </p:sp>
      <p:sp>
        <p:nvSpPr>
          <p:cNvPr id="3" name="Content Placeholder 2"/>
          <p:cNvSpPr>
            <a:spLocks noGrp="1"/>
          </p:cNvSpPr>
          <p:nvPr>
            <p:ph idx="1"/>
          </p:nvPr>
        </p:nvSpPr>
        <p:spPr>
          <a:xfrm>
            <a:off x="152400" y="685800"/>
            <a:ext cx="8686800" cy="5867400"/>
          </a:xfrm>
        </p:spPr>
        <p:txBody>
          <a:bodyPr>
            <a:normAutofit lnSpcReduction="10000"/>
          </a:bodyPr>
          <a:lstStyle/>
          <a:p>
            <a:r>
              <a:rPr lang="en-US" sz="1600" dirty="0" smtClean="0">
                <a:solidFill>
                  <a:schemeClr val="tx1">
                    <a:lumMod val="85000"/>
                    <a:lumOff val="15000"/>
                  </a:schemeClr>
                </a:solidFill>
                <a:hlinkClick r:id="rId2"/>
              </a:rPr>
              <a:t>Abraham </a:t>
            </a:r>
            <a:r>
              <a:rPr lang="en-US" sz="1600" dirty="0" smtClean="0">
                <a:solidFill>
                  <a:schemeClr val="tx1">
                    <a:lumMod val="85000"/>
                    <a:lumOff val="15000"/>
                  </a:schemeClr>
                </a:solidFill>
                <a:hlinkClick r:id="rId2"/>
              </a:rPr>
              <a:t>Lincoln, </a:t>
            </a:r>
            <a:r>
              <a:rPr lang="en-US" sz="1600" dirty="0" smtClean="0">
                <a:solidFill>
                  <a:schemeClr val="tx1">
                    <a:lumMod val="85000"/>
                    <a:lumOff val="15000"/>
                  </a:schemeClr>
                </a:solidFill>
                <a:hlinkClick r:id="rId2"/>
              </a:rPr>
              <a:t>1861-1865</a:t>
            </a:r>
            <a:r>
              <a:rPr lang="en-US" sz="1600" dirty="0" smtClean="0">
                <a:solidFill>
                  <a:schemeClr val="tx1">
                    <a:lumMod val="85000"/>
                    <a:lumOff val="15000"/>
                  </a:schemeClr>
                </a:solidFill>
                <a:sym typeface="Wingdings" pitchFamily="2" charset="2"/>
              </a:rPr>
              <a:t></a:t>
            </a:r>
            <a:r>
              <a:rPr lang="en-US" sz="1600" dirty="0" smtClean="0">
                <a:solidFill>
                  <a:schemeClr val="tx1">
                    <a:lumMod val="85000"/>
                    <a:lumOff val="15000"/>
                  </a:schemeClr>
                </a:solidFill>
                <a:hlinkClick r:id="rId3"/>
              </a:rPr>
              <a:t>Andrew </a:t>
            </a:r>
            <a:r>
              <a:rPr lang="en-US" sz="1600" dirty="0" smtClean="0">
                <a:solidFill>
                  <a:schemeClr val="tx1">
                    <a:lumMod val="85000"/>
                    <a:lumOff val="15000"/>
                  </a:schemeClr>
                </a:solidFill>
                <a:hlinkClick r:id="rId3"/>
              </a:rPr>
              <a:t>Johnson, </a:t>
            </a:r>
            <a:r>
              <a:rPr lang="en-US" sz="1600" dirty="0" smtClean="0">
                <a:solidFill>
                  <a:schemeClr val="tx1">
                    <a:lumMod val="85000"/>
                    <a:lumOff val="15000"/>
                  </a:schemeClr>
                </a:solidFill>
                <a:hlinkClick r:id="rId3"/>
              </a:rPr>
              <a:t>1865-1869</a:t>
            </a:r>
            <a:r>
              <a:rPr lang="en-US" sz="1600" dirty="0" smtClean="0">
                <a:solidFill>
                  <a:schemeClr val="tx1">
                    <a:lumMod val="85000"/>
                    <a:lumOff val="15000"/>
                  </a:schemeClr>
                </a:solidFill>
                <a:sym typeface="Wingdings" pitchFamily="2" charset="2"/>
              </a:rPr>
              <a:t></a:t>
            </a:r>
            <a:r>
              <a:rPr lang="en-US" sz="1600" dirty="0" smtClean="0">
                <a:solidFill>
                  <a:schemeClr val="tx1">
                    <a:lumMod val="85000"/>
                    <a:lumOff val="15000"/>
                  </a:schemeClr>
                </a:solidFill>
                <a:hlinkClick r:id="rId4"/>
              </a:rPr>
              <a:t>Ulysses </a:t>
            </a:r>
            <a:r>
              <a:rPr lang="en-US" sz="1600" dirty="0" smtClean="0">
                <a:solidFill>
                  <a:schemeClr val="tx1">
                    <a:lumMod val="85000"/>
                    <a:lumOff val="15000"/>
                  </a:schemeClr>
                </a:solidFill>
                <a:hlinkClick r:id="rId4"/>
              </a:rPr>
              <a:t>Simpson Grant, </a:t>
            </a:r>
            <a:r>
              <a:rPr lang="en-US" sz="1600" dirty="0" smtClean="0">
                <a:solidFill>
                  <a:schemeClr val="tx1">
                    <a:lumMod val="85000"/>
                    <a:lumOff val="15000"/>
                  </a:schemeClr>
                </a:solidFill>
                <a:hlinkClick r:id="rId4"/>
              </a:rPr>
              <a:t>1869-1877</a:t>
            </a:r>
            <a:r>
              <a:rPr lang="en-US" sz="1600" dirty="0" smtClean="0">
                <a:solidFill>
                  <a:schemeClr val="tx1">
                    <a:lumMod val="85000"/>
                    <a:lumOff val="15000"/>
                  </a:schemeClr>
                </a:solidFill>
                <a:sym typeface="Wingdings" pitchFamily="2" charset="2"/>
              </a:rPr>
              <a:t></a:t>
            </a:r>
            <a:r>
              <a:rPr lang="en-US" sz="1600" dirty="0" smtClean="0">
                <a:solidFill>
                  <a:schemeClr val="tx1">
                    <a:lumMod val="85000"/>
                    <a:lumOff val="15000"/>
                  </a:schemeClr>
                </a:solidFill>
                <a:hlinkClick r:id="rId5"/>
              </a:rPr>
              <a:t>Rutherford </a:t>
            </a:r>
            <a:r>
              <a:rPr lang="en-US" sz="1600" dirty="0" err="1" smtClean="0">
                <a:solidFill>
                  <a:schemeClr val="tx1">
                    <a:lumMod val="85000"/>
                    <a:lumOff val="15000"/>
                  </a:schemeClr>
                </a:solidFill>
                <a:hlinkClick r:id="rId5"/>
              </a:rPr>
              <a:t>B.Hayes</a:t>
            </a:r>
            <a:r>
              <a:rPr lang="en-US" sz="1600" dirty="0" smtClean="0">
                <a:solidFill>
                  <a:schemeClr val="tx1">
                    <a:lumMod val="85000"/>
                    <a:lumOff val="15000"/>
                  </a:schemeClr>
                </a:solidFill>
                <a:hlinkClick r:id="rId5"/>
              </a:rPr>
              <a:t>, </a:t>
            </a:r>
            <a:r>
              <a:rPr lang="en-US" sz="1600" dirty="0" smtClean="0">
                <a:solidFill>
                  <a:schemeClr val="tx1">
                    <a:lumMod val="85000"/>
                    <a:lumOff val="15000"/>
                  </a:schemeClr>
                </a:solidFill>
                <a:hlinkClick r:id="rId5"/>
              </a:rPr>
              <a:t>1877-1881</a:t>
            </a:r>
            <a:r>
              <a:rPr lang="en-US" sz="1600" dirty="0" smtClean="0">
                <a:solidFill>
                  <a:schemeClr val="tx1">
                    <a:lumMod val="85000"/>
                    <a:lumOff val="15000"/>
                  </a:schemeClr>
                </a:solidFill>
                <a:sym typeface="Wingdings" pitchFamily="2" charset="2"/>
              </a:rPr>
              <a:t></a:t>
            </a:r>
            <a:r>
              <a:rPr lang="en-US" sz="1600" dirty="0" smtClean="0">
                <a:solidFill>
                  <a:schemeClr val="tx1">
                    <a:lumMod val="85000"/>
                    <a:lumOff val="15000"/>
                  </a:schemeClr>
                </a:solidFill>
                <a:hlinkClick r:id="rId6"/>
              </a:rPr>
              <a:t>James A. Garfield</a:t>
            </a:r>
            <a:r>
              <a:rPr lang="en-US" sz="1600" dirty="0" smtClean="0">
                <a:solidFill>
                  <a:schemeClr val="tx1">
                    <a:lumMod val="85000"/>
                    <a:lumOff val="15000"/>
                  </a:schemeClr>
                </a:solidFill>
                <a:hlinkClick r:id="rId6"/>
              </a:rPr>
              <a:t>, </a:t>
            </a:r>
            <a:r>
              <a:rPr lang="en-US" sz="1600" dirty="0" smtClean="0">
                <a:solidFill>
                  <a:schemeClr val="tx1">
                    <a:lumMod val="85000"/>
                    <a:lumOff val="15000"/>
                  </a:schemeClr>
                </a:solidFill>
                <a:hlinkClick r:id="rId6"/>
              </a:rPr>
              <a:t>1881</a:t>
            </a:r>
            <a:r>
              <a:rPr lang="en-US" sz="1600" dirty="0" smtClean="0">
                <a:solidFill>
                  <a:schemeClr val="tx1">
                    <a:lumMod val="85000"/>
                    <a:lumOff val="15000"/>
                  </a:schemeClr>
                </a:solidFill>
                <a:sym typeface="Wingdings" pitchFamily="2" charset="2"/>
              </a:rPr>
              <a:t></a:t>
            </a:r>
            <a:r>
              <a:rPr lang="en-US" sz="1600" dirty="0" smtClean="0">
                <a:solidFill>
                  <a:schemeClr val="tx1">
                    <a:lumMod val="85000"/>
                    <a:lumOff val="15000"/>
                  </a:schemeClr>
                </a:solidFill>
                <a:hlinkClick r:id="rId7"/>
              </a:rPr>
              <a:t>Chester A. </a:t>
            </a:r>
            <a:r>
              <a:rPr lang="en-US" sz="1600" dirty="0" smtClean="0">
                <a:solidFill>
                  <a:schemeClr val="tx1">
                    <a:lumMod val="85000"/>
                    <a:lumOff val="15000"/>
                  </a:schemeClr>
                </a:solidFill>
                <a:hlinkClick r:id="rId7"/>
              </a:rPr>
              <a:t>Arthur, </a:t>
            </a:r>
            <a:r>
              <a:rPr lang="en-US" sz="1600" dirty="0" smtClean="0">
                <a:solidFill>
                  <a:schemeClr val="tx1">
                    <a:lumMod val="85000"/>
                    <a:lumOff val="15000"/>
                  </a:schemeClr>
                </a:solidFill>
                <a:hlinkClick r:id="rId7"/>
              </a:rPr>
              <a:t>1881-1885</a:t>
            </a:r>
            <a:r>
              <a:rPr lang="en-US" sz="1600" dirty="0" smtClean="0">
                <a:solidFill>
                  <a:schemeClr val="tx1">
                    <a:lumMod val="85000"/>
                    <a:lumOff val="15000"/>
                  </a:schemeClr>
                </a:solidFill>
                <a:sym typeface="Wingdings" pitchFamily="2" charset="2"/>
              </a:rPr>
              <a:t></a:t>
            </a:r>
            <a:r>
              <a:rPr lang="en-US" sz="1600" dirty="0" smtClean="0">
                <a:solidFill>
                  <a:schemeClr val="tx1">
                    <a:lumMod val="85000"/>
                    <a:lumOff val="15000"/>
                  </a:schemeClr>
                </a:solidFill>
                <a:hlinkClick r:id="rId8"/>
              </a:rPr>
              <a:t>Grover </a:t>
            </a:r>
            <a:r>
              <a:rPr lang="en-US" sz="1600" dirty="0" smtClean="0">
                <a:solidFill>
                  <a:schemeClr val="tx1">
                    <a:lumMod val="85000"/>
                    <a:lumOff val="15000"/>
                  </a:schemeClr>
                </a:solidFill>
                <a:hlinkClick r:id="rId8"/>
              </a:rPr>
              <a:t>Cleveland, </a:t>
            </a:r>
            <a:r>
              <a:rPr lang="en-US" sz="1600" dirty="0" smtClean="0">
                <a:solidFill>
                  <a:schemeClr val="tx1">
                    <a:lumMod val="85000"/>
                    <a:lumOff val="15000"/>
                  </a:schemeClr>
                </a:solidFill>
                <a:hlinkClick r:id="rId8"/>
              </a:rPr>
              <a:t>1885-1889</a:t>
            </a:r>
            <a:r>
              <a:rPr lang="en-US" sz="1600" dirty="0" smtClean="0">
                <a:solidFill>
                  <a:schemeClr val="tx1">
                    <a:lumMod val="85000"/>
                    <a:lumOff val="15000"/>
                  </a:schemeClr>
                </a:solidFill>
                <a:sym typeface="Wingdings" pitchFamily="2" charset="2"/>
              </a:rPr>
              <a:t></a:t>
            </a:r>
            <a:r>
              <a:rPr lang="en-US" sz="1600" dirty="0" smtClean="0">
                <a:solidFill>
                  <a:schemeClr val="tx1">
                    <a:lumMod val="85000"/>
                    <a:lumOff val="15000"/>
                  </a:schemeClr>
                </a:solidFill>
                <a:hlinkClick r:id="rId9"/>
              </a:rPr>
              <a:t>Benjamin </a:t>
            </a:r>
            <a:r>
              <a:rPr lang="en-US" sz="1600" dirty="0" smtClean="0">
                <a:solidFill>
                  <a:schemeClr val="tx1">
                    <a:lumMod val="85000"/>
                    <a:lumOff val="15000"/>
                  </a:schemeClr>
                </a:solidFill>
                <a:hlinkClick r:id="rId9"/>
              </a:rPr>
              <a:t>Harrison, </a:t>
            </a:r>
            <a:r>
              <a:rPr lang="en-US" sz="1600" dirty="0" smtClean="0">
                <a:solidFill>
                  <a:schemeClr val="tx1">
                    <a:lumMod val="85000"/>
                    <a:lumOff val="15000"/>
                  </a:schemeClr>
                </a:solidFill>
                <a:hlinkClick r:id="rId9"/>
              </a:rPr>
              <a:t>1889-1893</a:t>
            </a:r>
            <a:r>
              <a:rPr lang="en-US" sz="1600" dirty="0" smtClean="0">
                <a:solidFill>
                  <a:schemeClr val="tx1">
                    <a:lumMod val="85000"/>
                    <a:lumOff val="15000"/>
                  </a:schemeClr>
                </a:solidFill>
                <a:sym typeface="Wingdings" pitchFamily="2" charset="2"/>
              </a:rPr>
              <a:t></a:t>
            </a:r>
            <a:r>
              <a:rPr lang="en-US" sz="1600" dirty="0" smtClean="0">
                <a:solidFill>
                  <a:schemeClr val="tx1">
                    <a:lumMod val="85000"/>
                    <a:lumOff val="15000"/>
                  </a:schemeClr>
                </a:solidFill>
                <a:hlinkClick r:id="rId8"/>
              </a:rPr>
              <a:t>Grover </a:t>
            </a:r>
            <a:r>
              <a:rPr lang="en-US" sz="1600" dirty="0" smtClean="0">
                <a:solidFill>
                  <a:schemeClr val="tx1">
                    <a:lumMod val="85000"/>
                    <a:lumOff val="15000"/>
                  </a:schemeClr>
                </a:solidFill>
                <a:hlinkClick r:id="rId8"/>
              </a:rPr>
              <a:t>Cleveland, </a:t>
            </a:r>
            <a:r>
              <a:rPr lang="en-US" sz="1600" dirty="0" smtClean="0">
                <a:solidFill>
                  <a:schemeClr val="tx1">
                    <a:lumMod val="85000"/>
                    <a:lumOff val="15000"/>
                  </a:schemeClr>
                </a:solidFill>
                <a:hlinkClick r:id="rId8"/>
              </a:rPr>
              <a:t>1893-1897</a:t>
            </a:r>
            <a:r>
              <a:rPr lang="en-US" sz="1600" dirty="0" smtClean="0">
                <a:solidFill>
                  <a:schemeClr val="tx1">
                    <a:lumMod val="85000"/>
                    <a:lumOff val="15000"/>
                  </a:schemeClr>
                </a:solidFill>
                <a:sym typeface="Wingdings" pitchFamily="2" charset="2"/>
              </a:rPr>
              <a:t></a:t>
            </a:r>
            <a:r>
              <a:rPr lang="en-US" sz="1600" dirty="0" smtClean="0">
                <a:solidFill>
                  <a:schemeClr val="tx1">
                    <a:lumMod val="85000"/>
                    <a:lumOff val="15000"/>
                  </a:schemeClr>
                </a:solidFill>
                <a:hlinkClick r:id="rId10"/>
              </a:rPr>
              <a:t>William </a:t>
            </a:r>
            <a:r>
              <a:rPr lang="en-US" sz="1600" dirty="0" smtClean="0">
                <a:solidFill>
                  <a:schemeClr val="tx1">
                    <a:lumMod val="85000"/>
                    <a:lumOff val="15000"/>
                  </a:schemeClr>
                </a:solidFill>
                <a:hlinkClick r:id="rId10"/>
              </a:rPr>
              <a:t>McKinley, </a:t>
            </a:r>
            <a:r>
              <a:rPr lang="en-US" sz="1600" dirty="0" smtClean="0">
                <a:solidFill>
                  <a:schemeClr val="tx1">
                    <a:lumMod val="85000"/>
                    <a:lumOff val="15000"/>
                  </a:schemeClr>
                </a:solidFill>
                <a:hlinkClick r:id="rId10"/>
              </a:rPr>
              <a:t>1897-1901</a:t>
            </a:r>
            <a:r>
              <a:rPr lang="en-US" sz="1600" dirty="0" smtClean="0">
                <a:solidFill>
                  <a:schemeClr val="tx1">
                    <a:lumMod val="85000"/>
                    <a:lumOff val="15000"/>
                  </a:schemeClr>
                </a:solidFill>
                <a:sym typeface="Wingdings" pitchFamily="2" charset="2"/>
              </a:rPr>
              <a:t></a:t>
            </a:r>
            <a:r>
              <a:rPr lang="en-US" sz="1600" dirty="0" smtClean="0">
                <a:solidFill>
                  <a:schemeClr val="tx1">
                    <a:lumMod val="85000"/>
                    <a:lumOff val="15000"/>
                  </a:schemeClr>
                </a:solidFill>
                <a:hlinkClick r:id="rId11"/>
              </a:rPr>
              <a:t>Theodore </a:t>
            </a:r>
            <a:r>
              <a:rPr lang="en-US" sz="1600" dirty="0" smtClean="0">
                <a:solidFill>
                  <a:schemeClr val="tx1">
                    <a:lumMod val="85000"/>
                    <a:lumOff val="15000"/>
                  </a:schemeClr>
                </a:solidFill>
                <a:hlinkClick r:id="rId11"/>
              </a:rPr>
              <a:t>Roosevelt, </a:t>
            </a:r>
            <a:r>
              <a:rPr lang="en-US" sz="1600" dirty="0" smtClean="0">
                <a:solidFill>
                  <a:schemeClr val="tx1">
                    <a:lumMod val="85000"/>
                    <a:lumOff val="15000"/>
                  </a:schemeClr>
                </a:solidFill>
                <a:hlinkClick r:id="rId11"/>
              </a:rPr>
              <a:t>1901-1909</a:t>
            </a:r>
            <a:endParaRPr lang="en-US" sz="1600" dirty="0" smtClean="0">
              <a:solidFill>
                <a:schemeClr val="tx1">
                  <a:lumMod val="85000"/>
                  <a:lumOff val="15000"/>
                </a:schemeClr>
              </a:solidFill>
            </a:endParaRPr>
          </a:p>
          <a:p>
            <a:endParaRPr lang="en-US" sz="1600" dirty="0" smtClean="0">
              <a:solidFill>
                <a:schemeClr val="tx1">
                  <a:lumMod val="85000"/>
                  <a:lumOff val="15000"/>
                </a:schemeClr>
              </a:solidFill>
            </a:endParaRPr>
          </a:p>
          <a:p>
            <a:r>
              <a:rPr lang="en-US" dirty="0" smtClean="0"/>
              <a:t>President </a:t>
            </a:r>
            <a:r>
              <a:rPr lang="en-US" dirty="0" smtClean="0"/>
              <a:t>Theodore </a:t>
            </a:r>
            <a:r>
              <a:rPr lang="en-US" dirty="0" smtClean="0"/>
              <a:t>Roosevelt broke up the almighty trusts and monopolies with </a:t>
            </a:r>
            <a:r>
              <a:rPr lang="en-US" b="1" i="1" dirty="0" smtClean="0"/>
              <a:t>anti-trust laws</a:t>
            </a:r>
          </a:p>
          <a:p>
            <a:endParaRPr lang="en-US" b="1" i="1" dirty="0" smtClean="0"/>
          </a:p>
          <a:p>
            <a:r>
              <a:rPr lang="en-US" dirty="0" smtClean="0"/>
              <a:t>The government created </a:t>
            </a:r>
            <a:r>
              <a:rPr lang="en-US" b="1" i="1" dirty="0" smtClean="0"/>
              <a:t>safe-guards </a:t>
            </a:r>
            <a:r>
              <a:rPr lang="en-US" dirty="0" smtClean="0"/>
              <a:t>to curb monopolies, child labor laws and exploitation of workers</a:t>
            </a:r>
          </a:p>
          <a:p>
            <a:r>
              <a:rPr lang="en-US" dirty="0" smtClean="0"/>
              <a:t>On the local level, cities  made laws to clean up </a:t>
            </a:r>
            <a:r>
              <a:rPr lang="en-US" b="1" i="1" dirty="0" smtClean="0"/>
              <a:t>slums</a:t>
            </a:r>
            <a:r>
              <a:rPr lang="en-US" dirty="0" smtClean="0"/>
              <a:t> and educate </a:t>
            </a:r>
            <a:r>
              <a:rPr lang="en-US" b="1" i="1" dirty="0" smtClean="0"/>
              <a:t>immigrants </a:t>
            </a:r>
            <a:r>
              <a:rPr lang="en-US" dirty="0" smtClean="0"/>
              <a:t>and </a:t>
            </a:r>
            <a:r>
              <a:rPr lang="en-US" b="1" i="1" dirty="0" smtClean="0"/>
              <a:t>youth</a:t>
            </a:r>
            <a:endParaRPr lang="en-US" dirty="0" smtClean="0"/>
          </a:p>
          <a:p>
            <a:endParaRPr lang="en-US" sz="1600" dirty="0" smtClean="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The Least You Need To Know</a:t>
            </a:r>
            <a:endParaRPr lang="en-US" b="1" dirty="0"/>
          </a:p>
        </p:txBody>
      </p:sp>
      <p:sp>
        <p:nvSpPr>
          <p:cNvPr id="3" name="Content Placeholder 2"/>
          <p:cNvSpPr>
            <a:spLocks noGrp="1"/>
          </p:cNvSpPr>
          <p:nvPr>
            <p:ph idx="1"/>
          </p:nvPr>
        </p:nvSpPr>
        <p:spPr>
          <a:xfrm>
            <a:off x="304800" y="762000"/>
            <a:ext cx="8610600" cy="5867400"/>
          </a:xfrm>
        </p:spPr>
        <p:txBody>
          <a:bodyPr>
            <a:normAutofit fontScale="92500" lnSpcReduction="10000"/>
          </a:bodyPr>
          <a:lstStyle/>
          <a:p>
            <a:r>
              <a:rPr lang="en-US" dirty="0" smtClean="0"/>
              <a:t>In the 19</a:t>
            </a:r>
            <a:r>
              <a:rPr lang="en-US" baseline="30000" dirty="0" smtClean="0"/>
              <a:t>th</a:t>
            </a:r>
            <a:r>
              <a:rPr lang="en-US" dirty="0" smtClean="0"/>
              <a:t> century America money was made on the backs of hard working men and women.</a:t>
            </a:r>
          </a:p>
          <a:p>
            <a:endParaRPr lang="en-US" dirty="0" smtClean="0"/>
          </a:p>
          <a:p>
            <a:r>
              <a:rPr lang="en-US" dirty="0" smtClean="0"/>
              <a:t>_________________ brought _____________ back to US society</a:t>
            </a:r>
          </a:p>
          <a:p>
            <a:endParaRPr lang="en-US" dirty="0" smtClean="0"/>
          </a:p>
          <a:p>
            <a:r>
              <a:rPr lang="en-US" dirty="0" smtClean="0"/>
              <a:t>The _______________ after the ____________ was out of ____________ !</a:t>
            </a:r>
          </a:p>
          <a:p>
            <a:endParaRPr lang="en-US" dirty="0" smtClean="0"/>
          </a:p>
          <a:p>
            <a:r>
              <a:rPr lang="en-US" dirty="0" smtClean="0"/>
              <a:t>This corruption triggered the _______________ reform movement which included politics, social justice, and general “moral uplift”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1662</TotalTime>
  <Words>806</Words>
  <Application>Microsoft Office PowerPoint</Application>
  <PresentationFormat>On-screen Show (4:3)</PresentationFormat>
  <Paragraphs>90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DO NOW</vt:lpstr>
      <vt:lpstr>Reform, a War and a Secret Party (that everyone knew about)</vt:lpstr>
      <vt:lpstr>Learning Objective **Mark on the slide #___ to remind you that slide has to do with that learning objective**</vt:lpstr>
      <vt:lpstr>Least You Need To Know- Leading up to Reform</vt:lpstr>
      <vt:lpstr>BIG BOSSES</vt:lpstr>
      <vt:lpstr>USE that First Amendment To bring about reform!</vt:lpstr>
      <vt:lpstr>Muckrackers and Progressivism</vt:lpstr>
      <vt:lpstr>Break the Trust!</vt:lpstr>
      <vt:lpstr>The Least You Need To Know</vt:lpstr>
      <vt:lpstr>Remember Washington’s Words</vt:lpstr>
      <vt:lpstr>Leading Up to WWI- The Great War</vt:lpstr>
      <vt:lpstr>EXIT SLIP Separate Sheet of PAPER!</vt:lpstr>
      <vt:lpstr>After WWI</vt:lpstr>
      <vt:lpstr>What America Wanted- Wilson’s 14 Points</vt:lpstr>
      <vt:lpstr>Rorain</vt:lpstr>
      <vt:lpstr>Rorain</vt:lpstr>
      <vt:lpstr>The Least You Need To Know</vt:lpstr>
      <vt:lpstr>Exit Slip</vt:lpstr>
    </vt:vector>
  </TitlesOfParts>
  <Company>IPS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Reform, a War and a Secret Party (that everyone knew about)</dc:title>
  <dc:creator>starinsa</dc:creator>
  <cp:lastModifiedBy>starinsa</cp:lastModifiedBy>
  <cp:revision>2</cp:revision>
  <dcterms:created xsi:type="dcterms:W3CDTF">2011-12-15T02:16:25Z</dcterms:created>
  <dcterms:modified xsi:type="dcterms:W3CDTF">2011-12-16T15:12:39Z</dcterms:modified>
</cp:coreProperties>
</file>