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2" r:id="rId3"/>
    <p:sldId id="273" r:id="rId4"/>
    <p:sldId id="258" r:id="rId5"/>
    <p:sldId id="257" r:id="rId6"/>
    <p:sldId id="275" r:id="rId7"/>
    <p:sldId id="274" r:id="rId8"/>
    <p:sldId id="264" r:id="rId9"/>
    <p:sldId id="266" r:id="rId10"/>
    <p:sldId id="261" r:id="rId11"/>
    <p:sldId id="259" r:id="rId12"/>
    <p:sldId id="262" r:id="rId13"/>
    <p:sldId id="267" r:id="rId14"/>
    <p:sldId id="260"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9" d="100"/>
          <a:sy n="79" d="100"/>
        </p:scale>
        <p:origin x="-90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208AD2-B020-45E6-9A96-B107897600CC}" type="datetimeFigureOut">
              <a:rPr lang="en-US" smtClean="0"/>
              <a:t>12/14/2011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C967B9-C3AD-4245-9828-D41C1F27729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FFB12-9208-40E5-86B9-1BC486EC8DAB}" type="datetimeFigureOut">
              <a:rPr lang="en-US" smtClean="0"/>
              <a:pPr/>
              <a:t>12/14/2011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89D8D-EFC6-4DE0-8EA7-CEA3FF60C4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Civil war, government</a:t>
            </a:r>
          </a:p>
          <a:p>
            <a:r>
              <a:rPr lang="en-US" dirty="0" err="1" smtClean="0"/>
              <a:t>Entreuprenuers</a:t>
            </a:r>
            <a:r>
              <a:rPr lang="en-US" dirty="0" smtClean="0"/>
              <a:t>, big business</a:t>
            </a:r>
          </a:p>
          <a:p>
            <a:r>
              <a:rPr lang="en-US" dirty="0" err="1" smtClean="0"/>
              <a:t>Uysleese</a:t>
            </a:r>
            <a:r>
              <a:rPr lang="en-US" dirty="0" smtClean="0"/>
              <a:t> s grant, administration</a:t>
            </a:r>
          </a:p>
          <a:p>
            <a:r>
              <a:rPr lang="en-US" dirty="0" smtClean="0"/>
              <a:t>Tycoons, big business</a:t>
            </a:r>
            <a:endParaRPr lang="en-US" dirty="0"/>
          </a:p>
        </p:txBody>
      </p:sp>
      <p:sp>
        <p:nvSpPr>
          <p:cNvPr id="4" name="Slide Number Placeholder 3"/>
          <p:cNvSpPr>
            <a:spLocks noGrp="1"/>
          </p:cNvSpPr>
          <p:nvPr>
            <p:ph type="sldNum" sz="quarter" idx="10"/>
          </p:nvPr>
        </p:nvSpPr>
        <p:spPr/>
        <p:txBody>
          <a:bodyPr/>
          <a:lstStyle/>
          <a:p>
            <a:fld id="{55D89D8D-EFC6-4DE0-8EA7-CEA3FF60C40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Civil war, exploited</a:t>
            </a:r>
            <a:r>
              <a:rPr lang="en-US" baseline="0" dirty="0" smtClean="0"/>
              <a:t>, MONEY, tycoons</a:t>
            </a:r>
          </a:p>
          <a:p>
            <a:r>
              <a:rPr lang="en-US" baseline="0" dirty="0" smtClean="0"/>
              <a:t>2. Monopoly</a:t>
            </a:r>
          </a:p>
          <a:p>
            <a:r>
              <a:rPr lang="en-US" baseline="0" dirty="0" smtClean="0"/>
              <a:t>3. Carnegie, Vanderbilt, </a:t>
            </a:r>
            <a:r>
              <a:rPr lang="en-US" baseline="0" dirty="0" err="1" smtClean="0"/>
              <a:t>rockefeller</a:t>
            </a:r>
            <a:endParaRPr lang="en-US" baseline="0" dirty="0" smtClean="0"/>
          </a:p>
          <a:p>
            <a:r>
              <a:rPr lang="en-US" baseline="0" dirty="0" smtClean="0"/>
              <a:t>4. Big business</a:t>
            </a:r>
          </a:p>
          <a:p>
            <a:r>
              <a:rPr lang="en-US" baseline="0" dirty="0" smtClean="0"/>
              <a:t>5. Competition</a:t>
            </a:r>
          </a:p>
          <a:p>
            <a:r>
              <a:rPr lang="en-US" baseline="0" dirty="0" smtClean="0"/>
              <a:t>6. invention</a:t>
            </a:r>
          </a:p>
          <a:p>
            <a:endParaRPr lang="en-US" dirty="0"/>
          </a:p>
        </p:txBody>
      </p:sp>
      <p:sp>
        <p:nvSpPr>
          <p:cNvPr id="4" name="Slide Number Placeholder 3"/>
          <p:cNvSpPr>
            <a:spLocks noGrp="1"/>
          </p:cNvSpPr>
          <p:nvPr>
            <p:ph type="sldNum" sz="quarter" idx="10"/>
          </p:nvPr>
        </p:nvSpPr>
        <p:spPr/>
        <p:txBody>
          <a:bodyPr/>
          <a:lstStyle/>
          <a:p>
            <a:fld id="{55D89D8D-EFC6-4DE0-8EA7-CEA3FF60C40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898B8-B888-43E9-888B-DA2BE6B69454}"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16845-E8AF-4777-BA11-5190E42FA0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898B8-B888-43E9-888B-DA2BE6B69454}" type="datetimeFigureOut">
              <a:rPr lang="en-US" smtClean="0"/>
              <a:pPr/>
              <a:t>12/14/2011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16845-E8AF-4777-BA11-5190E42FA0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latin typeface="Stencil" pitchFamily="82" charset="0"/>
              </a:rPr>
              <a:t>Monopoly- Real Talk</a:t>
            </a:r>
            <a:endParaRPr lang="en-US" sz="8800" b="1" dirty="0">
              <a:latin typeface="Stencil" pitchFamily="82"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1143000"/>
          </a:xfrm>
        </p:spPr>
        <p:txBody>
          <a:bodyPr>
            <a:noAutofit/>
          </a:bodyPr>
          <a:lstStyle/>
          <a:p>
            <a:r>
              <a:rPr lang="en-US" sz="3200" b="1" dirty="0" smtClean="0"/>
              <a:t>The Least You Need To Know- Real Life Monopoly</a:t>
            </a:r>
            <a:endParaRPr lang="en-US" sz="3200" b="1" dirty="0"/>
          </a:p>
        </p:txBody>
      </p:sp>
      <p:sp>
        <p:nvSpPr>
          <p:cNvPr id="3" name="Content Placeholder 2"/>
          <p:cNvSpPr>
            <a:spLocks noGrp="1"/>
          </p:cNvSpPr>
          <p:nvPr>
            <p:ph idx="1"/>
          </p:nvPr>
        </p:nvSpPr>
        <p:spPr>
          <a:xfrm>
            <a:off x="381000" y="609600"/>
            <a:ext cx="8458200" cy="6553200"/>
          </a:xfrm>
        </p:spPr>
        <p:txBody>
          <a:bodyPr>
            <a:normAutofit lnSpcReduction="10000"/>
          </a:bodyPr>
          <a:lstStyle/>
          <a:p>
            <a:pPr marL="514350" indent="-514350">
              <a:buFont typeface="+mj-lt"/>
              <a:buAutoNum type="arabicPeriod"/>
            </a:pPr>
            <a:r>
              <a:rPr lang="en-US" dirty="0" smtClean="0"/>
              <a:t>After the ________________ the government was broken. </a:t>
            </a:r>
            <a:r>
              <a:rPr lang="en-US" b="1" i="1" dirty="0" smtClean="0"/>
              <a:t>Entrepreneurs </a:t>
            </a:r>
            <a:r>
              <a:rPr lang="en-US" dirty="0" smtClean="0"/>
              <a:t>_______________ the niche in the market and making LOTS of _____________ becoming _______________</a:t>
            </a:r>
          </a:p>
          <a:p>
            <a:pPr marL="514350" indent="-514350">
              <a:buFont typeface="+mj-lt"/>
              <a:buAutoNum type="arabicPeriod"/>
            </a:pPr>
            <a:r>
              <a:rPr lang="en-US" dirty="0" smtClean="0"/>
              <a:t> Controlling EVERY ASPECT= _______________</a:t>
            </a:r>
          </a:p>
          <a:p>
            <a:pPr marL="514350" indent="-514350">
              <a:buFont typeface="+mj-lt"/>
              <a:buAutoNum type="arabicPeriod"/>
            </a:pPr>
            <a:r>
              <a:rPr lang="en-US" dirty="0" smtClean="0"/>
              <a:t>Tycoons like _____________________, _______________  and ________________ .</a:t>
            </a:r>
          </a:p>
          <a:p>
            <a:pPr marL="514350" indent="-514350">
              <a:buFont typeface="+mj-lt"/>
              <a:buAutoNum type="arabicPeriod"/>
            </a:pPr>
            <a:r>
              <a:rPr lang="en-US" dirty="0" smtClean="0"/>
              <a:t>_________________________ in general went unchecked</a:t>
            </a:r>
          </a:p>
          <a:p>
            <a:pPr marL="514350" indent="-514350">
              <a:buNone/>
            </a:pPr>
            <a:r>
              <a:rPr lang="en-US" dirty="0" smtClean="0"/>
              <a:t>5. </a:t>
            </a:r>
            <a:r>
              <a:rPr lang="en-US" sz="3000" dirty="0" smtClean="0"/>
              <a:t>Creating a roller-coaster </a:t>
            </a:r>
            <a:r>
              <a:rPr lang="en-US" sz="3000" b="1" i="1" dirty="0" smtClean="0"/>
              <a:t>BOOM AND BUST ECONOMY</a:t>
            </a:r>
            <a:r>
              <a:rPr lang="en-US" sz="3000" b="1" i="1" dirty="0" smtClean="0">
                <a:sym typeface="Wingdings" pitchFamily="2" charset="2"/>
              </a:rPr>
              <a:t> Needed more _________________</a:t>
            </a:r>
            <a:endParaRPr lang="en-US" b="1" i="1" dirty="0" smtClean="0"/>
          </a:p>
          <a:p>
            <a:pPr marL="514350" indent="-514350">
              <a:buNone/>
            </a:pPr>
            <a:r>
              <a:rPr lang="en-US" dirty="0" smtClean="0"/>
              <a:t>6. Big Business generated investment and the era after the civil war was a time of GREAT ______</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The Golden Door</a:t>
            </a:r>
            <a:endParaRPr lang="en-US" dirty="0"/>
          </a:p>
        </p:txBody>
      </p:sp>
      <p:sp>
        <p:nvSpPr>
          <p:cNvPr id="3" name="Content Placeholder 2"/>
          <p:cNvSpPr>
            <a:spLocks noGrp="1"/>
          </p:cNvSpPr>
          <p:nvPr>
            <p:ph idx="1"/>
          </p:nvPr>
        </p:nvSpPr>
        <p:spPr>
          <a:xfrm>
            <a:off x="457200" y="5105400"/>
            <a:ext cx="8458200" cy="1905000"/>
          </a:xfrm>
        </p:spPr>
        <p:txBody>
          <a:bodyPr/>
          <a:lstStyle/>
          <a:p>
            <a:endParaRPr lang="en-US" b="1" dirty="0" smtClean="0"/>
          </a:p>
          <a:p>
            <a:endParaRPr lang="en-US" b="1" dirty="0" smtClean="0"/>
          </a:p>
          <a:p>
            <a:r>
              <a:rPr lang="en-US" b="1" dirty="0" smtClean="0"/>
              <a:t>STOP AND THINK- </a:t>
            </a:r>
            <a:r>
              <a:rPr lang="en-US" dirty="0" smtClean="0"/>
              <a:t>Is this different from Today?</a:t>
            </a:r>
            <a:endParaRPr lang="en-US" b="1" dirty="0"/>
          </a:p>
        </p:txBody>
      </p:sp>
      <p:sp>
        <p:nvSpPr>
          <p:cNvPr id="4" name="Title 1"/>
          <p:cNvSpPr txBox="1">
            <a:spLocks/>
          </p:cNvSpPr>
          <p:nvPr/>
        </p:nvSpPr>
        <p:spPr>
          <a:xfrm>
            <a:off x="2286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The Other Half</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228600" y="457200"/>
            <a:ext cx="8686800" cy="28956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America is a nation of immigrants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Every</a:t>
            </a:r>
            <a:r>
              <a:rPr lang="en-US" sz="2800" dirty="0" smtClean="0"/>
              <a:t>time a new wave of immigrants came, the Americans that were here </a:t>
            </a:r>
            <a:r>
              <a:rPr lang="en-US" sz="2800" b="1" i="1" dirty="0" smtClean="0"/>
              <a:t>resented </a:t>
            </a:r>
            <a:r>
              <a:rPr lang="en-US" sz="2800" dirty="0" smtClean="0"/>
              <a:t>the immigrants because……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When immigrants came they saw the </a:t>
            </a:r>
            <a:r>
              <a:rPr kumimoji="0" lang="en-US" sz="2800" b="1" i="1" u="none" strike="noStrike" kern="1200" cap="none" spc="0" normalizeH="0" baseline="0" noProof="0" dirty="0" smtClean="0">
                <a:ln>
                  <a:noFill/>
                </a:ln>
                <a:solidFill>
                  <a:schemeClr val="tx1"/>
                </a:solidFill>
                <a:effectLst/>
                <a:uLnTx/>
                <a:uFillTx/>
                <a:latin typeface="+mn-lt"/>
                <a:ea typeface="+mn-ea"/>
                <a:cs typeface="+mn-cs"/>
              </a:rPr>
              <a:t>Statue of Liberty- “Give me Your</a:t>
            </a:r>
            <a:r>
              <a:rPr kumimoji="0" lang="en-US" sz="2800" b="1" i="1" u="none" strike="noStrike" kern="1200" cap="none" spc="0" normalizeH="0" noProof="0" dirty="0" smtClean="0">
                <a:ln>
                  <a:noFill/>
                </a:ln>
                <a:solidFill>
                  <a:schemeClr val="tx1"/>
                </a:solidFill>
                <a:effectLst/>
                <a:uLnTx/>
                <a:uFillTx/>
                <a:latin typeface="+mn-lt"/>
                <a:ea typeface="+mn-ea"/>
                <a:cs typeface="+mn-cs"/>
              </a:rPr>
              <a:t> Tired Your Poor, Your Hungry…”</a:t>
            </a:r>
            <a:endParaRPr kumimoji="0" lang="en-US" sz="2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533400" y="3810000"/>
            <a:ext cx="8305800" cy="28956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2800" b="0" i="0" u="none" strike="noStrike" kern="1200" cap="none" spc="0" normalizeH="0" noProof="0" dirty="0" smtClean="0">
                <a:ln>
                  <a:noFill/>
                </a:ln>
                <a:solidFill>
                  <a:schemeClr val="tx1"/>
                </a:solidFill>
                <a:effectLst/>
                <a:uLnTx/>
                <a:uFillTx/>
                <a:latin typeface="+mn-lt"/>
                <a:ea typeface="+mn-ea"/>
                <a:cs typeface="+mn-cs"/>
              </a:rPr>
              <a:t> poor during this time were EXTREMELY poor, and the RICH were EXTREMEMLY rich</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smtClean="0"/>
              <a:t>The</a:t>
            </a:r>
            <a:r>
              <a:rPr lang="en-US" sz="2800" dirty="0" smtClean="0"/>
              <a:t> poor lived in </a:t>
            </a:r>
            <a:r>
              <a:rPr lang="en-US" sz="2800" b="1" i="1" dirty="0" smtClean="0"/>
              <a:t>slums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Teddy Roosevelt wrote a book called, </a:t>
            </a:r>
            <a:r>
              <a:rPr lang="en-US" sz="2800" b="1" i="1" dirty="0" smtClean="0"/>
              <a:t>“How The Other Half Live” </a:t>
            </a:r>
            <a:r>
              <a:rPr lang="en-US" sz="2800" dirty="0" smtClean="0">
                <a:sym typeface="Wingdings" pitchFamily="2" charset="2"/>
              </a:rPr>
              <a:t>This inspired </a:t>
            </a:r>
            <a:r>
              <a:rPr lang="en-US" sz="2800" b="1" i="1" dirty="0" smtClean="0">
                <a:sym typeface="Wingdings" pitchFamily="2" charset="2"/>
              </a:rPr>
              <a:t>reform</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smtClean="0"/>
              <a:t>Labor Organization to Fight Oppression</a:t>
            </a:r>
            <a:endParaRPr lang="en-US" sz="3600" b="1" dirty="0"/>
          </a:p>
        </p:txBody>
      </p:sp>
      <p:sp>
        <p:nvSpPr>
          <p:cNvPr id="3" name="Content Placeholder 2"/>
          <p:cNvSpPr>
            <a:spLocks noGrp="1"/>
          </p:cNvSpPr>
          <p:nvPr>
            <p:ph idx="1"/>
          </p:nvPr>
        </p:nvSpPr>
        <p:spPr>
          <a:xfrm>
            <a:off x="457200" y="762000"/>
            <a:ext cx="8229600" cy="5791200"/>
          </a:xfrm>
        </p:spPr>
        <p:txBody>
          <a:bodyPr>
            <a:normAutofit/>
          </a:bodyPr>
          <a:lstStyle/>
          <a:p>
            <a:r>
              <a:rPr lang="en-US" sz="2800" b="1" i="1" dirty="0" smtClean="0"/>
              <a:t>Knights of Labor- </a:t>
            </a:r>
            <a:r>
              <a:rPr lang="en-US" sz="2800" dirty="0" smtClean="0"/>
              <a:t>1878- UNION (both skilled and unskilled worker… will fall apart after big strike failed</a:t>
            </a:r>
          </a:p>
          <a:p>
            <a:pPr>
              <a:buNone/>
            </a:pPr>
            <a:r>
              <a:rPr lang="en-US" sz="2800" b="1" i="1" dirty="0" smtClean="0"/>
              <a:t>      </a:t>
            </a:r>
            <a:r>
              <a:rPr lang="en-US" sz="2800" dirty="0" smtClean="0"/>
              <a:t>- 8 hour work day</a:t>
            </a:r>
          </a:p>
          <a:p>
            <a:pPr>
              <a:buNone/>
            </a:pPr>
            <a:r>
              <a:rPr lang="en-US" sz="2800" dirty="0" smtClean="0"/>
              <a:t>      - Lead Strikes</a:t>
            </a:r>
          </a:p>
          <a:p>
            <a:pPr>
              <a:buNone/>
            </a:pPr>
            <a:r>
              <a:rPr lang="en-US" sz="2800" dirty="0" smtClean="0"/>
              <a:t>      - Fought Monopolies</a:t>
            </a:r>
          </a:p>
          <a:p>
            <a:r>
              <a:rPr lang="en-US" sz="2800" b="1" i="1" dirty="0" smtClean="0"/>
              <a:t>AFL- </a:t>
            </a:r>
            <a:r>
              <a:rPr lang="en-US" sz="2800" dirty="0" smtClean="0"/>
              <a:t>American Federation of Labor</a:t>
            </a:r>
            <a:endParaRPr lang="en-US" sz="2800" b="1" i="1" dirty="0" smtClean="0"/>
          </a:p>
          <a:p>
            <a:pPr algn="ctr">
              <a:buNone/>
            </a:pPr>
            <a:r>
              <a:rPr lang="en-US" sz="4000" b="1" dirty="0" smtClean="0"/>
              <a:t>Great Strikes</a:t>
            </a:r>
          </a:p>
          <a:p>
            <a:r>
              <a:rPr lang="en-US" sz="3000" dirty="0" smtClean="0"/>
              <a:t>People started to realize, without the </a:t>
            </a:r>
            <a:r>
              <a:rPr lang="en-US" sz="3000" b="1" i="1" dirty="0" smtClean="0"/>
              <a:t>cogs </a:t>
            </a:r>
            <a:r>
              <a:rPr lang="en-US" sz="3000" dirty="0" smtClean="0"/>
              <a:t>(worker bees,) </a:t>
            </a:r>
            <a:r>
              <a:rPr lang="en-US" sz="3000" b="1" i="1" dirty="0" smtClean="0"/>
              <a:t>the machine doesn’t run! </a:t>
            </a:r>
            <a:r>
              <a:rPr lang="en-US" sz="3000" dirty="0" smtClean="0"/>
              <a:t> </a:t>
            </a:r>
            <a:endParaRPr lang="en-US" sz="2600" dirty="0" smtClean="0"/>
          </a:p>
          <a:p>
            <a:pPr>
              <a:buNone/>
            </a:pPr>
            <a:r>
              <a:rPr lang="en-US" sz="2800" dirty="0" smtClean="0"/>
              <a:t>       - Homestead Strike</a:t>
            </a:r>
          </a:p>
          <a:p>
            <a:pPr>
              <a:buNone/>
            </a:pPr>
            <a:r>
              <a:rPr lang="en-US" sz="2800" dirty="0" smtClean="0"/>
              <a:t>       - Pullman Strike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The Least You Need To Know</a:t>
            </a:r>
            <a:endParaRPr lang="en-US" dirty="0"/>
          </a:p>
        </p:txBody>
      </p:sp>
      <p:sp>
        <p:nvSpPr>
          <p:cNvPr id="4" name="Down Arrow Callout 3"/>
          <p:cNvSpPr/>
          <p:nvPr/>
        </p:nvSpPr>
        <p:spPr>
          <a:xfrm>
            <a:off x="304800" y="4343400"/>
            <a:ext cx="8305800" cy="2209800"/>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Callout 4"/>
          <p:cNvSpPr/>
          <p:nvPr/>
        </p:nvSpPr>
        <p:spPr>
          <a:xfrm>
            <a:off x="304800" y="2514600"/>
            <a:ext cx="8305800" cy="2286000"/>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Callout 5"/>
          <p:cNvSpPr/>
          <p:nvPr/>
        </p:nvSpPr>
        <p:spPr>
          <a:xfrm>
            <a:off x="304800" y="609600"/>
            <a:ext cx="8305800" cy="2209800"/>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304800" y="5867400"/>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_____________________________</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loud 7"/>
          <p:cNvSpPr/>
          <p:nvPr/>
        </p:nvSpPr>
        <p:spPr>
          <a:xfrm rot="20688103">
            <a:off x="-304333" y="202794"/>
            <a:ext cx="1654580" cy="80563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p:cNvSpPr/>
          <p:nvPr/>
        </p:nvSpPr>
        <p:spPr>
          <a:xfrm rot="20688103">
            <a:off x="7412753" y="1650594"/>
            <a:ext cx="1654580" cy="805630"/>
          </a:xfrm>
          <a:prstGeom prst="cloud">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20004230">
            <a:off x="8270" y="51866"/>
            <a:ext cx="2057400" cy="523220"/>
          </a:xfrm>
          <a:prstGeom prst="rect">
            <a:avLst/>
          </a:prstGeom>
          <a:noFill/>
        </p:spPr>
        <p:txBody>
          <a:bodyPr wrap="square" rtlCol="0">
            <a:spAutoFit/>
          </a:bodyPr>
          <a:lstStyle/>
          <a:p>
            <a:r>
              <a:rPr lang="en-US" sz="2800" b="1" dirty="0" smtClean="0">
                <a:solidFill>
                  <a:srgbClr val="FF0000"/>
                </a:solidFill>
              </a:rPr>
              <a:t>cause</a:t>
            </a:r>
            <a:endParaRPr lang="en-US" sz="2800" b="1" dirty="0">
              <a:solidFill>
                <a:srgbClr val="FF0000"/>
              </a:solidFill>
            </a:endParaRPr>
          </a:p>
        </p:txBody>
      </p:sp>
      <p:sp>
        <p:nvSpPr>
          <p:cNvPr id="11" name="TextBox 10"/>
          <p:cNvSpPr txBox="1"/>
          <p:nvPr/>
        </p:nvSpPr>
        <p:spPr>
          <a:xfrm rot="20004230">
            <a:off x="7687930" y="1575866"/>
            <a:ext cx="2057400" cy="523220"/>
          </a:xfrm>
          <a:prstGeom prst="rect">
            <a:avLst/>
          </a:prstGeom>
          <a:noFill/>
        </p:spPr>
        <p:txBody>
          <a:bodyPr wrap="square" rtlCol="0">
            <a:spAutoFit/>
          </a:bodyPr>
          <a:lstStyle/>
          <a:p>
            <a:r>
              <a:rPr lang="en-US" sz="2800" b="1" dirty="0" smtClean="0">
                <a:solidFill>
                  <a:srgbClr val="FF0000"/>
                </a:solidFill>
              </a:rPr>
              <a:t>effect</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Names To Know!</a:t>
            </a:r>
            <a:endParaRPr lang="en-US"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b="1" dirty="0" smtClean="0"/>
              <a:t>Rockefeller-</a:t>
            </a:r>
          </a:p>
          <a:p>
            <a:endParaRPr lang="en-US" b="1" dirty="0" smtClean="0"/>
          </a:p>
          <a:p>
            <a:r>
              <a:rPr lang="en-US" b="1" dirty="0" smtClean="0"/>
              <a:t>Carnegie- </a:t>
            </a:r>
          </a:p>
          <a:p>
            <a:endParaRPr lang="en-US" b="1" dirty="0" smtClean="0"/>
          </a:p>
          <a:p>
            <a:r>
              <a:rPr lang="en-US" b="1" dirty="0" smtClean="0"/>
              <a:t>Monopoly-</a:t>
            </a:r>
          </a:p>
          <a:p>
            <a:endParaRPr lang="en-US" b="1" dirty="0" smtClean="0"/>
          </a:p>
          <a:p>
            <a:r>
              <a:rPr lang="en-US" b="1" dirty="0" smtClean="0"/>
              <a:t>Gilded Age-</a:t>
            </a:r>
          </a:p>
          <a:p>
            <a:endParaRPr lang="en-US" b="1" dirty="0" smtClean="0"/>
          </a:p>
          <a:p>
            <a:r>
              <a:rPr lang="en-US" b="1" dirty="0" smtClean="0"/>
              <a:t>Age of Invention-</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Exit Slip- </a:t>
            </a:r>
            <a:br>
              <a:rPr lang="en-US" sz="3200" b="1" dirty="0" smtClean="0"/>
            </a:br>
            <a:r>
              <a:rPr lang="en-US" sz="2800" b="1" dirty="0" smtClean="0"/>
              <a:t>On a SEPARATE SHEET OF PAPER-</a:t>
            </a:r>
            <a:r>
              <a:rPr lang="en-US" sz="2800" dirty="0" smtClean="0"/>
              <a:t>Use your notes! </a:t>
            </a:r>
            <a:r>
              <a:rPr lang="en-US" sz="2800" b="1" dirty="0" smtClean="0"/>
              <a:t/>
            </a:r>
            <a:br>
              <a:rPr lang="en-US" sz="2800" b="1" dirty="0" smtClean="0"/>
            </a:br>
            <a:r>
              <a:rPr lang="en-US" sz="2800" b="1" dirty="0" smtClean="0"/>
              <a:t>READ </a:t>
            </a:r>
            <a:r>
              <a:rPr lang="en-US" sz="2800" dirty="0" smtClean="0"/>
              <a:t>and</a:t>
            </a:r>
            <a:r>
              <a:rPr lang="en-US" sz="2800" b="1" dirty="0" smtClean="0"/>
              <a:t> ANSWER </a:t>
            </a:r>
            <a:r>
              <a:rPr lang="en-US" sz="2800" dirty="0" smtClean="0"/>
              <a:t>each question </a:t>
            </a:r>
            <a:r>
              <a:rPr lang="en-US" sz="2800" b="1" dirty="0" smtClean="0"/>
              <a:t>FULLY!</a:t>
            </a:r>
            <a:endParaRPr lang="en-US" sz="3200" dirty="0"/>
          </a:p>
        </p:txBody>
      </p:sp>
      <p:sp>
        <p:nvSpPr>
          <p:cNvPr id="3" name="Content Placeholder 2"/>
          <p:cNvSpPr>
            <a:spLocks noGrp="1"/>
          </p:cNvSpPr>
          <p:nvPr>
            <p:ph idx="1"/>
          </p:nvPr>
        </p:nvSpPr>
        <p:spPr>
          <a:xfrm>
            <a:off x="457200" y="1798637"/>
            <a:ext cx="8229600" cy="4525963"/>
          </a:xfrm>
        </p:spPr>
        <p:txBody>
          <a:bodyPr>
            <a:normAutofit lnSpcReduction="10000"/>
          </a:bodyPr>
          <a:lstStyle/>
          <a:p>
            <a:pPr marL="514350" indent="-514350">
              <a:buFont typeface="+mj-lt"/>
              <a:buAutoNum type="arabicPeriod"/>
            </a:pPr>
            <a:r>
              <a:rPr lang="en-US" dirty="0" smtClean="0"/>
              <a:t>What was America like after the Civil War</a:t>
            </a:r>
          </a:p>
          <a:p>
            <a:pPr marL="514350" indent="-514350">
              <a:buFont typeface="+mj-lt"/>
              <a:buAutoNum type="arabicPeriod"/>
            </a:pPr>
            <a:endParaRPr lang="en-US" dirty="0" smtClean="0"/>
          </a:p>
          <a:p>
            <a:pPr marL="514350" indent="-514350">
              <a:buFont typeface="+mj-lt"/>
              <a:buAutoNum type="arabicPeriod"/>
            </a:pPr>
            <a:r>
              <a:rPr lang="en-US" dirty="0" smtClean="0"/>
              <a:t>How did the condition of America make it easy for Big Business to be born?</a:t>
            </a:r>
          </a:p>
          <a:p>
            <a:pPr marL="514350" indent="-514350">
              <a:buFont typeface="+mj-lt"/>
              <a:buAutoNum type="arabicPeriod"/>
            </a:pPr>
            <a:endParaRPr lang="en-US" dirty="0" smtClean="0"/>
          </a:p>
          <a:p>
            <a:pPr marL="514350" indent="-514350">
              <a:buFont typeface="+mj-lt"/>
              <a:buAutoNum type="arabicPeriod"/>
            </a:pPr>
            <a:r>
              <a:rPr lang="en-US" dirty="0" smtClean="0"/>
              <a:t>What is a Monopoly?</a:t>
            </a:r>
          </a:p>
          <a:p>
            <a:pPr marL="514350" indent="-514350">
              <a:buNone/>
            </a:pPr>
            <a:endParaRPr lang="en-US" dirty="0" smtClean="0"/>
          </a:p>
          <a:p>
            <a:pPr marL="514350" indent="-514350">
              <a:buNone/>
            </a:pPr>
            <a:r>
              <a:rPr lang="en-US" dirty="0" smtClean="0"/>
              <a:t>4. Who were the tycoons?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a:t>
            </a:r>
            <a:endParaRPr lang="en-US"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was America like after the Civil War</a:t>
            </a:r>
          </a:p>
          <a:p>
            <a:pPr marL="514350" indent="-514350">
              <a:buFont typeface="+mj-lt"/>
              <a:buAutoNum type="arabicPeriod"/>
            </a:pPr>
            <a:endParaRPr lang="en-US" dirty="0" smtClean="0"/>
          </a:p>
          <a:p>
            <a:pPr marL="514350" indent="-514350">
              <a:buFont typeface="+mj-lt"/>
              <a:buAutoNum type="arabicPeriod"/>
            </a:pPr>
            <a:r>
              <a:rPr lang="en-US" dirty="0" smtClean="0"/>
              <a:t>How did the condition of America make it easy for Big Business to be born?</a:t>
            </a:r>
          </a:p>
          <a:p>
            <a:pPr marL="514350" indent="-514350">
              <a:buFont typeface="+mj-lt"/>
              <a:buAutoNum type="arabicPeriod"/>
            </a:pPr>
            <a:endParaRPr lang="en-US" dirty="0" smtClean="0"/>
          </a:p>
          <a:p>
            <a:pPr marL="514350" indent="-514350">
              <a:buFont typeface="+mj-lt"/>
              <a:buAutoNum type="arabicPeriod"/>
            </a:pPr>
            <a:r>
              <a:rPr lang="en-US" dirty="0" smtClean="0"/>
              <a:t>What is a Monopoly?</a:t>
            </a:r>
          </a:p>
          <a:p>
            <a:pPr marL="514350" indent="-514350">
              <a:buNone/>
            </a:pPr>
            <a:endParaRPr lang="en-US" dirty="0" smtClean="0"/>
          </a:p>
          <a:p>
            <a:pPr marL="514350" indent="-514350">
              <a:buNone/>
            </a:pPr>
            <a:r>
              <a:rPr lang="en-US" dirty="0" smtClean="0"/>
              <a:t>4. What were the tycoons?</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After the Civil War….</a:t>
            </a:r>
            <a:endParaRPr lang="en-US" dirty="0"/>
          </a:p>
        </p:txBody>
      </p:sp>
      <p:sp>
        <p:nvSpPr>
          <p:cNvPr id="3" name="Content Placeholder 2"/>
          <p:cNvSpPr>
            <a:spLocks noGrp="1"/>
          </p:cNvSpPr>
          <p:nvPr>
            <p:ph idx="1"/>
          </p:nvPr>
        </p:nvSpPr>
        <p:spPr>
          <a:xfrm>
            <a:off x="152400" y="685800"/>
            <a:ext cx="8610600" cy="5943600"/>
          </a:xfrm>
        </p:spPr>
        <p:txBody>
          <a:bodyPr>
            <a:normAutofit fontScale="92500" lnSpcReduction="20000"/>
          </a:bodyPr>
          <a:lstStyle/>
          <a:p>
            <a:r>
              <a:rPr lang="en-US" dirty="0" smtClean="0"/>
              <a:t>Although Lincoln’s ULTIMATE goal was to….</a:t>
            </a:r>
          </a:p>
          <a:p>
            <a:r>
              <a:rPr lang="en-US" dirty="0" smtClean="0"/>
              <a:t>After the civil war, the country was broken</a:t>
            </a:r>
          </a:p>
          <a:p>
            <a:r>
              <a:rPr lang="en-US" dirty="0" smtClean="0"/>
              <a:t>People headed ______________ to start over</a:t>
            </a:r>
          </a:p>
          <a:p>
            <a:r>
              <a:rPr lang="en-US" dirty="0" smtClean="0"/>
              <a:t>After </a:t>
            </a:r>
            <a:r>
              <a:rPr lang="en-US" b="1" i="1" dirty="0" smtClean="0"/>
              <a:t>Abraham Lincoln </a:t>
            </a:r>
            <a:r>
              <a:rPr lang="en-US" dirty="0" smtClean="0"/>
              <a:t>came </a:t>
            </a:r>
            <a:r>
              <a:rPr lang="en-US" b="1" i="1" dirty="0" smtClean="0"/>
              <a:t>Andrew Johnson</a:t>
            </a:r>
            <a:r>
              <a:rPr lang="en-US" dirty="0" smtClean="0">
                <a:sym typeface="Wingdings" pitchFamily="2" charset="2"/>
              </a:rPr>
              <a:t> who was impeached, and then came Ulysses S. Grant celebrated Union hero</a:t>
            </a:r>
          </a:p>
          <a:p>
            <a:r>
              <a:rPr lang="en-US" dirty="0" smtClean="0">
                <a:sym typeface="Wingdings" pitchFamily="2" charset="2"/>
              </a:rPr>
              <a:t>Grant was personally moral, but he surrounded himself with a CORRUPT administration</a:t>
            </a:r>
          </a:p>
          <a:p>
            <a:r>
              <a:rPr lang="en-US" dirty="0" smtClean="0">
                <a:sym typeface="Wingdings" pitchFamily="2" charset="2"/>
              </a:rPr>
              <a:t>This administration worked hand in hand with </a:t>
            </a:r>
            <a:r>
              <a:rPr lang="en-US" b="1" i="1" dirty="0" smtClean="0">
                <a:sym typeface="Wingdings" pitchFamily="2" charset="2"/>
              </a:rPr>
              <a:t>Big Business</a:t>
            </a:r>
            <a:r>
              <a:rPr lang="en-US" dirty="0" smtClean="0">
                <a:sym typeface="Wingdings" pitchFamily="2" charset="2"/>
              </a:rPr>
              <a:t> to </a:t>
            </a:r>
            <a:r>
              <a:rPr lang="en-US" b="1" i="1" dirty="0" smtClean="0">
                <a:sym typeface="Wingdings" pitchFamily="2" charset="2"/>
              </a:rPr>
              <a:t>legislate laws </a:t>
            </a:r>
            <a:r>
              <a:rPr lang="en-US" dirty="0" smtClean="0">
                <a:sym typeface="Wingdings" pitchFamily="2" charset="2"/>
              </a:rPr>
              <a:t>that favored the </a:t>
            </a:r>
            <a:r>
              <a:rPr lang="en-US" b="1" i="1" dirty="0" smtClean="0">
                <a:sym typeface="Wingdings" pitchFamily="2" charset="2"/>
              </a:rPr>
              <a:t>tycoons</a:t>
            </a:r>
            <a:endParaRPr lang="en-US" b="1" i="1" dirty="0" smtClean="0"/>
          </a:p>
          <a:p>
            <a:r>
              <a:rPr lang="en-US" b="1" i="1" dirty="0" smtClean="0"/>
              <a:t>Entrepreneurs </a:t>
            </a:r>
            <a:r>
              <a:rPr lang="en-US" dirty="0" smtClean="0"/>
              <a:t>took advantage of the lack of government authority/ used government to benefit them</a:t>
            </a:r>
          </a:p>
          <a:p>
            <a:r>
              <a:rPr lang="en-US" b="1" i="1" dirty="0" smtClean="0"/>
              <a:t>Big Business was born…. Here’s the story</a:t>
            </a:r>
            <a:endParaRPr lang="en-US"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b="1" dirty="0" smtClean="0"/>
              <a:t>The Least You Need To Know- </a:t>
            </a:r>
            <a:r>
              <a:rPr lang="en-US" sz="1800" b="1" dirty="0" smtClean="0"/>
              <a:t>After the Civil War</a:t>
            </a:r>
            <a:endParaRPr lang="en-US" b="1" dirty="0"/>
          </a:p>
        </p:txBody>
      </p:sp>
      <p:sp>
        <p:nvSpPr>
          <p:cNvPr id="3" name="Content Placeholder 2"/>
          <p:cNvSpPr>
            <a:spLocks noGrp="1"/>
          </p:cNvSpPr>
          <p:nvPr>
            <p:ph idx="1"/>
          </p:nvPr>
        </p:nvSpPr>
        <p:spPr>
          <a:xfrm>
            <a:off x="457200" y="685800"/>
            <a:ext cx="8229600" cy="6019800"/>
          </a:xfrm>
        </p:spPr>
        <p:txBody>
          <a:bodyPr>
            <a:normAutofit lnSpcReduction="10000"/>
          </a:bodyPr>
          <a:lstStyle/>
          <a:p>
            <a:r>
              <a:rPr lang="en-US" dirty="0" smtClean="0"/>
              <a:t>After the ____________________ the country was broken, as was the __________________</a:t>
            </a:r>
          </a:p>
          <a:p>
            <a:r>
              <a:rPr lang="en-US" dirty="0" smtClean="0"/>
              <a:t>___________________ took advantage and ______________________ was born</a:t>
            </a:r>
          </a:p>
          <a:p>
            <a:r>
              <a:rPr lang="en-US" dirty="0" smtClean="0"/>
              <a:t>_____________________ became president after Andrew Johnson, and hade an EXTREMELY corrupt _____________________</a:t>
            </a:r>
          </a:p>
          <a:p>
            <a:r>
              <a:rPr lang="en-US" dirty="0" smtClean="0"/>
              <a:t>Grant’s administration  worked hand and hand with __________and ____________________ was born.</a:t>
            </a:r>
          </a:p>
          <a:p>
            <a:pPr algn="r">
              <a:buNone/>
            </a:pPr>
            <a:r>
              <a:rPr lang="en-US" sz="3600" i="1" dirty="0" smtClean="0"/>
              <a:t>“The Public be damned!” </a:t>
            </a:r>
            <a:r>
              <a:rPr lang="en-US" dirty="0" smtClean="0"/>
              <a:t>– </a:t>
            </a:r>
            <a:r>
              <a:rPr lang="en-US" sz="2000" i="1" dirty="0" smtClean="0"/>
              <a:t>William H. Vanderbilt (railroad tycoon)</a:t>
            </a:r>
            <a:endParaRPr lang="en-US"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 BIG Business Out West$</a:t>
            </a:r>
            <a:br>
              <a:rPr lang="en-US" b="1" dirty="0" smtClean="0"/>
            </a:br>
            <a:r>
              <a:rPr lang="en-US" b="1" dirty="0" smtClean="0"/>
              <a:t>1877-1906 </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b="1" dirty="0" smtClean="0"/>
              <a:t>Cows= BIG BUSINESS and BIG MONEY-</a:t>
            </a:r>
          </a:p>
          <a:p>
            <a:pPr>
              <a:buNone/>
            </a:pPr>
            <a:endParaRPr lang="en-US" sz="2800" b="1" dirty="0" smtClean="0"/>
          </a:p>
          <a:p>
            <a:r>
              <a:rPr lang="en-US" sz="2800" b="1" dirty="0" smtClean="0"/>
              <a:t>Cowboys and Cattle Towns</a:t>
            </a:r>
          </a:p>
          <a:p>
            <a:endParaRPr lang="en-US" sz="2800" b="1" dirty="0" smtClean="0"/>
          </a:p>
          <a:p>
            <a:r>
              <a:rPr lang="en-US" sz="2800" b="1" dirty="0" smtClean="0"/>
              <a:t>The West Really Was Wild!</a:t>
            </a:r>
          </a:p>
          <a:p>
            <a:pPr>
              <a:buNone/>
            </a:pPr>
            <a:endParaRPr lang="en-US" sz="2800" b="1" dirty="0" smtClean="0"/>
          </a:p>
          <a:p>
            <a:endParaRPr lang="en-US" sz="2800" b="1" dirty="0" smtClean="0"/>
          </a:p>
          <a:p>
            <a:endParaRPr lang="en-US" sz="2800" b="1" dirty="0" smtClean="0"/>
          </a:p>
          <a:p>
            <a:pPr>
              <a:buNone/>
            </a:pPr>
            <a:r>
              <a:rPr lang="en-US" sz="1800" b="1" i="1" dirty="0" smtClean="0"/>
              <a:t>                                         Modern Day Robin Hoods?</a:t>
            </a:r>
          </a:p>
          <a:p>
            <a:pPr>
              <a:buNone/>
            </a:pPr>
            <a:r>
              <a:rPr lang="en-US" sz="2800" b="1" dirty="0" smtClean="0"/>
              <a:t>STOP AND THINK- </a:t>
            </a:r>
            <a:r>
              <a:rPr lang="en-US" sz="2400" dirty="0" smtClean="0"/>
              <a:t>How is all of this beef being transported?</a:t>
            </a:r>
            <a:endParaRPr lang="en-US" sz="2800" b="1" dirty="0" smtClean="0"/>
          </a:p>
          <a:p>
            <a:pPr>
              <a:buNone/>
            </a:pPr>
            <a:endParaRPr lang="en-US" sz="2800" b="1" dirty="0" smtClean="0"/>
          </a:p>
          <a:p>
            <a:pPr>
              <a:buNone/>
            </a:pPr>
            <a:endParaRPr lang="en-US" sz="2800" b="1" dirty="0"/>
          </a:p>
        </p:txBody>
      </p:sp>
      <p:sp>
        <p:nvSpPr>
          <p:cNvPr id="5" name="Right Arrow 4"/>
          <p:cNvSpPr/>
          <p:nvPr/>
        </p:nvSpPr>
        <p:spPr>
          <a:xfrm>
            <a:off x="5181600" y="4114800"/>
            <a:ext cx="3048000" cy="17526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514600" y="4114800"/>
            <a:ext cx="3657600" cy="17526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33400" y="4114800"/>
            <a:ext cx="2819400" cy="17526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The Railroad! $$$</a:t>
            </a:r>
            <a:endParaRPr lang="en-US" b="1" dirty="0"/>
          </a:p>
        </p:txBody>
      </p:sp>
      <p:sp>
        <p:nvSpPr>
          <p:cNvPr id="3" name="Content Placeholder 2"/>
          <p:cNvSpPr>
            <a:spLocks noGrp="1"/>
          </p:cNvSpPr>
          <p:nvPr>
            <p:ph idx="1"/>
          </p:nvPr>
        </p:nvSpPr>
        <p:spPr>
          <a:xfrm>
            <a:off x="457200" y="762000"/>
            <a:ext cx="8229600" cy="5791200"/>
          </a:xfrm>
        </p:spPr>
        <p:txBody>
          <a:bodyPr>
            <a:normAutofit/>
          </a:bodyPr>
          <a:lstStyle/>
          <a:p>
            <a:r>
              <a:rPr lang="en-US" dirty="0" smtClean="0"/>
              <a:t>The railroad was what connected the nation and what ran the nation</a:t>
            </a:r>
          </a:p>
          <a:p>
            <a:r>
              <a:rPr lang="en-US" dirty="0" smtClean="0"/>
              <a:t>Whoever owned it, was rich!</a:t>
            </a:r>
          </a:p>
          <a:p>
            <a:r>
              <a:rPr lang="en-US" b="1" i="1" dirty="0" smtClean="0">
                <a:sym typeface="Wingdings" pitchFamily="2" charset="2"/>
              </a:rPr>
              <a:t>John Pierpont Morgan (J.P. Morgan?) </a:t>
            </a:r>
            <a:r>
              <a:rPr lang="en-US" dirty="0" smtClean="0">
                <a:sym typeface="Wingdings" pitchFamily="2" charset="2"/>
              </a:rPr>
              <a:t>owned </a:t>
            </a:r>
            <a:r>
              <a:rPr lang="en-US" b="1" dirty="0" smtClean="0">
                <a:sym typeface="Wingdings" pitchFamily="2" charset="2"/>
              </a:rPr>
              <a:t>HALF </a:t>
            </a:r>
            <a:r>
              <a:rPr lang="en-US" dirty="0" smtClean="0">
                <a:sym typeface="Wingdings" pitchFamily="2" charset="2"/>
              </a:rPr>
              <a:t>of the rail roads in the nation</a:t>
            </a:r>
          </a:p>
          <a:p>
            <a:r>
              <a:rPr lang="en-US" dirty="0" smtClean="0">
                <a:sym typeface="Wingdings" pitchFamily="2" charset="2"/>
              </a:rPr>
              <a:t>His friends (literally) owned the other half</a:t>
            </a:r>
          </a:p>
          <a:p>
            <a:pPr>
              <a:buNone/>
            </a:pPr>
            <a:r>
              <a:rPr lang="en-US" dirty="0" smtClean="0">
                <a:sym typeface="Wingdings" pitchFamily="2" charset="2"/>
              </a:rPr>
              <a:t>FIXED PRICES </a:t>
            </a:r>
            <a:r>
              <a:rPr lang="en-US" b="1" i="1" dirty="0" smtClean="0">
                <a:sym typeface="Wingdings" pitchFamily="2" charset="2"/>
              </a:rPr>
              <a:t>EXORBIENTLY </a:t>
            </a:r>
            <a:r>
              <a:rPr lang="en-US" dirty="0" smtClean="0">
                <a:sym typeface="Wingdings" pitchFamily="2" charset="2"/>
              </a:rPr>
              <a:t> HIGH, what did this accomplish?</a:t>
            </a:r>
          </a:p>
          <a:p>
            <a:pPr>
              <a:buNone/>
            </a:pPr>
            <a:endParaRPr lang="en-US" sz="2600" b="1" i="1" dirty="0" smtClean="0">
              <a:sym typeface="Wingdings" pitchFamily="2" charset="2"/>
            </a:endParaRPr>
          </a:p>
          <a:p>
            <a:pPr>
              <a:buNone/>
            </a:pPr>
            <a:r>
              <a:rPr lang="en-US" sz="2600" b="1" i="1" dirty="0" smtClean="0">
                <a:sym typeface="Wingdings" pitchFamily="2" charset="2"/>
              </a:rPr>
              <a:t>STOP AND THINK What is a monopoly?</a:t>
            </a:r>
            <a:endParaRPr lang="en-US" sz="26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Who Runs the World </a:t>
            </a:r>
            <a:r>
              <a:rPr lang="en-US" dirty="0" smtClean="0">
                <a:sym typeface="Wingdings" pitchFamily="2" charset="2"/>
              </a:rPr>
              <a:t> Gold</a:t>
            </a: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t>After the war, the nation was funded by gold: gold </a:t>
            </a:r>
            <a:r>
              <a:rPr lang="en-US" dirty="0" err="1" smtClean="0"/>
              <a:t>gold</a:t>
            </a:r>
            <a:r>
              <a:rPr lang="en-US" dirty="0" smtClean="0"/>
              <a:t> and </a:t>
            </a:r>
            <a:r>
              <a:rPr lang="en-US" b="1" i="1" dirty="0" smtClean="0"/>
              <a:t>black</a:t>
            </a:r>
            <a:r>
              <a:rPr lang="en-US" dirty="0" smtClean="0"/>
              <a:t> gold=</a:t>
            </a:r>
          </a:p>
          <a:p>
            <a:r>
              <a:rPr lang="en-US" dirty="0" smtClean="0"/>
              <a:t>In </a:t>
            </a:r>
            <a:r>
              <a:rPr lang="en-US" b="1" dirty="0" smtClean="0"/>
              <a:t>1859 </a:t>
            </a:r>
            <a:r>
              <a:rPr lang="en-US" dirty="0" smtClean="0"/>
              <a:t>oil was struck in Pennsylvania, this gave an Ohioan name John Davidson Rockefeller an idea… he “knew” oil would be the next big thing, and he would make Cleveland the place to refine and distribute it</a:t>
            </a:r>
          </a:p>
          <a:p>
            <a:r>
              <a:rPr lang="en-US" dirty="0" smtClean="0"/>
              <a:t>Then, (*just like in the game,) he put together </a:t>
            </a:r>
            <a:r>
              <a:rPr lang="en-US" b="1" dirty="0" smtClean="0"/>
              <a:t>ALL</a:t>
            </a:r>
            <a:r>
              <a:rPr lang="en-US" dirty="0" smtClean="0"/>
              <a:t>  of the companies that had to do with oil (the </a:t>
            </a:r>
            <a:r>
              <a:rPr lang="en-US" b="1" dirty="0" smtClean="0"/>
              <a:t>Standard Oil Trust</a:t>
            </a:r>
            <a:r>
              <a:rPr lang="en-US" dirty="0" smtClean="0"/>
              <a:t>) </a:t>
            </a:r>
            <a:r>
              <a:rPr lang="en-US" dirty="0" smtClean="0">
                <a:sym typeface="Wingdings" pitchFamily="2" charset="2"/>
              </a:rPr>
              <a:t> First of many almighty trust=</a:t>
            </a:r>
          </a:p>
          <a:p>
            <a:pPr>
              <a:buNone/>
            </a:pPr>
            <a:endParaRPr lang="en-US" dirty="0" smtClean="0">
              <a:sym typeface="Wingdings" pitchFamily="2" charset="2"/>
            </a:endParaRPr>
          </a:p>
          <a:p>
            <a:pPr>
              <a:buNone/>
            </a:pPr>
            <a:r>
              <a:rPr lang="en-US" b="1" dirty="0" smtClean="0">
                <a:sym typeface="Wingdings" pitchFamily="2" charset="2"/>
              </a:rPr>
              <a:t>STOP AND THINK </a:t>
            </a:r>
            <a:r>
              <a:rPr lang="en-US" dirty="0" smtClean="0">
                <a:sym typeface="Wingdings" pitchFamily="2" charset="2"/>
              </a:rPr>
              <a:t>What would an almighty trust allow you to do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43000"/>
          </a:xfrm>
        </p:spPr>
        <p:txBody>
          <a:bodyPr>
            <a:normAutofit/>
          </a:bodyPr>
          <a:lstStyle/>
          <a:p>
            <a:r>
              <a:rPr lang="en-US" sz="4000" b="1" dirty="0" smtClean="0"/>
              <a:t>The Gilded Age- The Rich Get Richer… </a:t>
            </a:r>
            <a:endParaRPr lang="en-US" sz="4000" b="1"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r>
              <a:rPr lang="en-US" dirty="0" smtClean="0"/>
              <a:t>The Gilded Age was a time of naked greed, </a:t>
            </a:r>
            <a:r>
              <a:rPr lang="en-US" b="1" i="1" dirty="0" smtClean="0"/>
              <a:t>robber barons  </a:t>
            </a:r>
            <a:r>
              <a:rPr lang="en-US" dirty="0" smtClean="0"/>
              <a:t>were making bank, as the rest of America was still recovering from the _____</a:t>
            </a:r>
          </a:p>
          <a:p>
            <a:pPr>
              <a:buNone/>
            </a:pPr>
            <a:r>
              <a:rPr lang="en-US" dirty="0" smtClean="0"/>
              <a:t>_______ and HAD to bend to their will</a:t>
            </a:r>
            <a:r>
              <a:rPr lang="en-US" dirty="0" smtClean="0">
                <a:sym typeface="Wingdings" pitchFamily="2" charset="2"/>
              </a:rPr>
              <a:t></a:t>
            </a:r>
          </a:p>
          <a:p>
            <a:pPr>
              <a:buNone/>
            </a:pPr>
            <a:endParaRPr lang="en-US" dirty="0" smtClean="0">
              <a:sym typeface="Wingdings" pitchFamily="2" charset="2"/>
            </a:endParaRPr>
          </a:p>
          <a:p>
            <a:r>
              <a:rPr lang="en-US" b="1" i="1" dirty="0" smtClean="0">
                <a:sym typeface="Wingdings" pitchFamily="2" charset="2"/>
              </a:rPr>
              <a:t>Charles Darwin</a:t>
            </a:r>
            <a:r>
              <a:rPr lang="en-US" dirty="0" smtClean="0">
                <a:sym typeface="Wingdings" pitchFamily="2" charset="2"/>
              </a:rPr>
              <a:t> published his book, </a:t>
            </a:r>
            <a:r>
              <a:rPr lang="en-US" b="1" i="1" dirty="0" smtClean="0">
                <a:sym typeface="Wingdings" pitchFamily="2" charset="2"/>
              </a:rPr>
              <a:t>Origin of the Species, </a:t>
            </a:r>
            <a:r>
              <a:rPr lang="en-US" dirty="0" smtClean="0">
                <a:sym typeface="Wingdings" pitchFamily="2" charset="2"/>
              </a:rPr>
              <a:t>about </a:t>
            </a:r>
            <a:r>
              <a:rPr lang="en-US" b="1" i="1" dirty="0" smtClean="0">
                <a:sym typeface="Wingdings" pitchFamily="2" charset="2"/>
              </a:rPr>
              <a:t>natural selection=</a:t>
            </a:r>
          </a:p>
          <a:p>
            <a:endParaRPr lang="en-US" b="1" i="1" dirty="0" smtClean="0">
              <a:sym typeface="Wingdings" pitchFamily="2" charset="2"/>
            </a:endParaRPr>
          </a:p>
          <a:p>
            <a:r>
              <a:rPr lang="en-US" b="1" i="1" dirty="0" smtClean="0">
                <a:sym typeface="Wingdings" pitchFamily="2" charset="2"/>
              </a:rPr>
              <a:t>Capitalist </a:t>
            </a:r>
            <a:r>
              <a:rPr lang="en-US" dirty="0" smtClean="0">
                <a:sym typeface="Wingdings" pitchFamily="2" charset="2"/>
              </a:rPr>
              <a:t>translated </a:t>
            </a:r>
            <a:r>
              <a:rPr lang="en-US" b="1" i="1" dirty="0" smtClean="0">
                <a:sym typeface="Wingdings" pitchFamily="2" charset="2"/>
              </a:rPr>
              <a:t>natural selection </a:t>
            </a:r>
            <a:r>
              <a:rPr lang="en-US" dirty="0" smtClean="0">
                <a:sym typeface="Wingdings" pitchFamily="2" charset="2"/>
              </a:rPr>
              <a:t>into </a:t>
            </a:r>
            <a:r>
              <a:rPr lang="en-US" b="1" i="1" dirty="0" smtClean="0">
                <a:sym typeface="Wingdings" pitchFamily="2" charset="2"/>
              </a:rPr>
              <a:t>economics                           </a:t>
            </a:r>
          </a:p>
          <a:p>
            <a:pPr>
              <a:buNone/>
            </a:pPr>
            <a:r>
              <a:rPr lang="en-US" b="1" i="1" dirty="0" smtClean="0">
                <a:sym typeface="Wingdings" pitchFamily="2" charset="2"/>
              </a:rPr>
              <a:t>***Robber Barons </a:t>
            </a:r>
            <a:r>
              <a:rPr lang="en-US" dirty="0" smtClean="0">
                <a:sym typeface="Wingdings" pitchFamily="2" charset="2"/>
              </a:rPr>
              <a:t>claimed that government should not interfere with </a:t>
            </a:r>
            <a:r>
              <a:rPr lang="en-US" b="1" i="1" dirty="0" smtClean="0">
                <a:sym typeface="Wingdings" pitchFamily="2" charset="2"/>
              </a:rPr>
              <a:t>social welfare</a:t>
            </a:r>
            <a:r>
              <a:rPr lang="en-US" dirty="0" smtClean="0">
                <a:sym typeface="Wingdings" pitchFamily="2" charset="2"/>
              </a:rPr>
              <a:t> because those who were rich, were rich because they were the fittest and worked the hardest </a:t>
            </a:r>
            <a:endParaRPr lang="en-US" b="1"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Light at the End of the Tunnel?</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r>
              <a:rPr lang="en-US" b="1" i="1" dirty="0" smtClean="0"/>
              <a:t>Carnegie Melon </a:t>
            </a:r>
            <a:r>
              <a:rPr lang="en-US" dirty="0" smtClean="0"/>
              <a:t>was the “</a:t>
            </a:r>
            <a:r>
              <a:rPr lang="en-US" b="1" dirty="0" smtClean="0"/>
              <a:t>Man of Steel</a:t>
            </a:r>
            <a:r>
              <a:rPr lang="en-US" dirty="0" smtClean="0"/>
              <a:t>” </a:t>
            </a:r>
          </a:p>
          <a:p>
            <a:r>
              <a:rPr lang="en-US" dirty="0" smtClean="0"/>
              <a:t>He agreed with </a:t>
            </a:r>
            <a:r>
              <a:rPr lang="en-US" b="1" i="1" dirty="0" smtClean="0"/>
              <a:t>Social Darwinism </a:t>
            </a:r>
            <a:r>
              <a:rPr lang="en-US" dirty="0" smtClean="0"/>
              <a:t>BUT in a speech he gave called the, </a:t>
            </a:r>
            <a:r>
              <a:rPr lang="en-US" b="1" i="1" dirty="0" smtClean="0"/>
              <a:t>The Gospel of Wealth, </a:t>
            </a:r>
            <a:r>
              <a:rPr lang="en-US" dirty="0" smtClean="0"/>
              <a:t>he said it is the rich’s </a:t>
            </a:r>
            <a:r>
              <a:rPr lang="en-US" u="sng" dirty="0" smtClean="0"/>
              <a:t>responsibility to use their money to help the poor!</a:t>
            </a:r>
            <a:r>
              <a:rPr lang="en-US" dirty="0" smtClean="0"/>
              <a:t> </a:t>
            </a:r>
            <a:r>
              <a:rPr lang="en-US" dirty="0" smtClean="0">
                <a:sym typeface="Wingdings" pitchFamily="2" charset="2"/>
              </a:rPr>
              <a:t> </a:t>
            </a:r>
          </a:p>
          <a:p>
            <a:pPr algn="ctr">
              <a:buNone/>
            </a:pPr>
            <a:r>
              <a:rPr lang="en-US" sz="4000" b="1" dirty="0" smtClean="0">
                <a:sym typeface="Wingdings" pitchFamily="2" charset="2"/>
              </a:rPr>
              <a:t>Age of Invention- There Were A LOT!</a:t>
            </a:r>
          </a:p>
          <a:p>
            <a:r>
              <a:rPr lang="en-US" dirty="0" smtClean="0">
                <a:sym typeface="Wingdings" pitchFamily="2" charset="2"/>
              </a:rPr>
              <a:t>The Plane- Orville and Wilbur Wright</a:t>
            </a:r>
          </a:p>
          <a:p>
            <a:r>
              <a:rPr lang="en-US" dirty="0" smtClean="0">
                <a:sym typeface="Wingdings" pitchFamily="2" charset="2"/>
              </a:rPr>
              <a:t>The Phone- Alexander Graham Bell</a:t>
            </a:r>
          </a:p>
          <a:p>
            <a:r>
              <a:rPr lang="en-US" dirty="0" smtClean="0">
                <a:sym typeface="Wingdings" pitchFamily="2" charset="2"/>
              </a:rPr>
              <a:t>The Light Bulb- Thomas Edison</a:t>
            </a:r>
          </a:p>
          <a:p>
            <a:r>
              <a:rPr lang="en-US" dirty="0" smtClean="0">
                <a:sym typeface="Wingdings" pitchFamily="2" charset="2"/>
              </a:rPr>
              <a:t>Skyscrapers- Multiple engineers</a:t>
            </a:r>
          </a:p>
          <a:p>
            <a:r>
              <a:rPr lang="en-US" dirty="0" smtClean="0">
                <a:sym typeface="Wingdings" pitchFamily="2" charset="2"/>
              </a:rPr>
              <a:t>Car! Model T- Henry Ford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975</Words>
  <Application>Microsoft Office PowerPoint</Application>
  <PresentationFormat>On-screen Show (4:3)</PresentationFormat>
  <Paragraphs>128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Monopoly- Real Talk</vt:lpstr>
      <vt:lpstr>Learning Objective</vt:lpstr>
      <vt:lpstr>After the Civil War….</vt:lpstr>
      <vt:lpstr>The Least You Need To Know- After the Civil War</vt:lpstr>
      <vt:lpstr> $ BIG Business Out West$ 1877-1906 </vt:lpstr>
      <vt:lpstr>The Railroad! $$$</vt:lpstr>
      <vt:lpstr>Who Runs the World  Gold</vt:lpstr>
      <vt:lpstr>The Gilded Age- The Rich Get Richer… </vt:lpstr>
      <vt:lpstr>Light at the End of the Tunnel?</vt:lpstr>
      <vt:lpstr>The Least You Need To Know- Real Life Monopoly</vt:lpstr>
      <vt:lpstr>The Golden Door</vt:lpstr>
      <vt:lpstr>Labor Organization to Fight Oppression</vt:lpstr>
      <vt:lpstr>The Least You Need To Know</vt:lpstr>
      <vt:lpstr>Names To Know!</vt:lpstr>
      <vt:lpstr>Exit Slip-  On a SEPARATE SHEET OF PAPER-Use your notes!  READ and ANSWER each question FULLY!</vt:lpstr>
    </vt:vector>
  </TitlesOfParts>
  <Company>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starinsa</dc:creator>
  <cp:lastModifiedBy>starinsa</cp:lastModifiedBy>
  <cp:revision>4</cp:revision>
  <dcterms:created xsi:type="dcterms:W3CDTF">2011-12-13T12:14:49Z</dcterms:created>
  <dcterms:modified xsi:type="dcterms:W3CDTF">2011-12-14T19:49:59Z</dcterms:modified>
</cp:coreProperties>
</file>